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275" r:id="rId55"/>
    <p:sldId id="276" r:id="rId56"/>
    <p:sldId id="277" r:id="rId57"/>
    <p:sldId id="278" r:id="rId58"/>
    <p:sldId id="279" r:id="rId59"/>
    <p:sldId id="280" r:id="rId60"/>
    <p:sldId id="281" r:id="rId61"/>
    <p:sldId id="282" r:id="rId62"/>
    <p:sldId id="283" r:id="rId63"/>
    <p:sldId id="284" r:id="rId64"/>
    <p:sldId id="285" r:id="rId65"/>
    <p:sldId id="286" r:id="rId66"/>
    <p:sldId id="287" r:id="rId67"/>
    <p:sldId id="288" r:id="rId68"/>
    <p:sldId id="289" r:id="rId69"/>
    <p:sldId id="290" r:id="rId70"/>
    <p:sldId id="291" r:id="rId71"/>
    <p:sldId id="292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ileron Regular" charset="1" panose="00000500000000000000"/>
      <p:regular r:id="rId8"/>
    </p:embeddedFont>
    <p:embeddedFont>
      <p:font typeface="Aileron Regular Bold" charset="1" panose="00000800000000000000"/>
      <p:regular r:id="rId9"/>
    </p:embeddedFont>
    <p:embeddedFont>
      <p:font typeface="Aileron Regular Italics" charset="1" panose="00000500000000000000"/>
      <p:regular r:id="rId10"/>
    </p:embeddedFont>
    <p:embeddedFont>
      <p:font typeface="Aileron Regular Bold Italics" charset="1" panose="00000800000000000000"/>
      <p:regular r:id="rId11"/>
    </p:embeddedFont>
    <p:embeddedFont>
      <p:font typeface="Arimo" charset="1" panose="020B0604020202020204"/>
      <p:regular r:id="rId12"/>
    </p:embeddedFont>
    <p:embeddedFont>
      <p:font typeface="Arimo Bold" charset="1" panose="020B0704020202020204"/>
      <p:regular r:id="rId13"/>
    </p:embeddedFont>
    <p:embeddedFont>
      <p:font typeface="Arimo Italics" charset="1" panose="020B0604020202090204"/>
      <p:regular r:id="rId14"/>
    </p:embeddedFont>
    <p:embeddedFont>
      <p:font typeface="Arimo Bold Italics" charset="1" panose="020B0704020202090204"/>
      <p:regular r:id="rId15"/>
    </p:embeddedFont>
    <p:embeddedFont>
      <p:font typeface="Poppins Bold" charset="1" panose="02000000000000000000"/>
      <p:regular r:id="rId16"/>
    </p:embeddedFont>
    <p:embeddedFont>
      <p:font typeface="Open Sans Light" charset="1" panose="020B0306030504020204"/>
      <p:regular r:id="rId17"/>
    </p:embeddedFont>
    <p:embeddedFont>
      <p:font typeface="Open Sans Light Bold" charset="1" panose="020B0806030504020204"/>
      <p:regular r:id="rId18"/>
    </p:embeddedFont>
    <p:embeddedFont>
      <p:font typeface="Open Sans Light Italics" charset="1" panose="020B0306030504020204"/>
      <p:regular r:id="rId19"/>
    </p:embeddedFont>
    <p:embeddedFont>
      <p:font typeface="Open Sans Light Bold Italics" charset="1" panose="020B0806030504020204"/>
      <p:regular r:id="rId20"/>
    </p:embeddedFont>
    <p:embeddedFont>
      <p:font typeface="Open Sans Extra Bold" charset="1" panose="020B0906030804020204"/>
      <p:regular r:id="rId21"/>
    </p:embeddedFont>
    <p:embeddedFont>
      <p:font typeface="Open Sans Extra Bold Italics" charset="1" panose="020B0906030804020204"/>
      <p:regular r:id="rId22"/>
    </p:embeddedFont>
    <p:embeddedFont>
      <p:font typeface="Montserrat Extra-Bold" charset="1" panose="00000900000000000000"/>
      <p:regular r:id="rId23"/>
    </p:embeddedFont>
    <p:embeddedFont>
      <p:font typeface="Montserrat Extra-Bold Bold" charset="1" panose="00000A00000000000000"/>
      <p:regular r:id="rId24"/>
    </p:embeddedFont>
    <p:embeddedFont>
      <p:font typeface="Montserrat Extra-Bold Italics" charset="1" panose="00000900000000000000"/>
      <p:regular r:id="rId25"/>
    </p:embeddedFont>
    <p:embeddedFont>
      <p:font typeface="Montserrat Extra-Bold Bold Italics" charset="1" panose="00000A00000000000000"/>
      <p:regular r:id="rId26"/>
    </p:embeddedFont>
    <p:embeddedFont>
      <p:font typeface="Montserrat" charset="1" panose="00000500000000000000"/>
      <p:regular r:id="rId27"/>
    </p:embeddedFont>
    <p:embeddedFont>
      <p:font typeface="Montserrat Bold" charset="1" panose="00000600000000000000"/>
      <p:regular r:id="rId28"/>
    </p:embeddedFont>
    <p:embeddedFont>
      <p:font typeface="Montserrat Italics" charset="1" panose="00000500000000000000"/>
      <p:regular r:id="rId29"/>
    </p:embeddedFont>
    <p:embeddedFont>
      <p:font typeface="Montserrat Bold Italics" charset="1" panose="00000600000000000000"/>
      <p:regular r:id="rId30"/>
    </p:embeddedFont>
    <p:embeddedFont>
      <p:font typeface="Montserrat Extra-Light" charset="1" panose="00000300000000000000"/>
      <p:regular r:id="rId31"/>
    </p:embeddedFont>
    <p:embeddedFont>
      <p:font typeface="Montserrat Extra-Light Bold" charset="1" panose="00000400000000000000"/>
      <p:regular r:id="rId32"/>
    </p:embeddedFont>
    <p:embeddedFont>
      <p:font typeface="Montserrat Extra-Light Italics" charset="1" panose="00000300000000000000"/>
      <p:regular r:id="rId33"/>
    </p:embeddedFont>
    <p:embeddedFont>
      <p:font typeface="Montserrat Extra-Light Bold Italics" charset="1" panose="00000400000000000000"/>
      <p:regular r:id="rId34"/>
    </p:embeddedFont>
    <p:embeddedFont>
      <p:font typeface="Horizon" charset="1" panose="020005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40" Target="slides/slide5.xml" Type="http://schemas.openxmlformats.org/officeDocument/2006/relationships/slide"/><Relationship Id="rId41" Target="slides/slide6.xml" Type="http://schemas.openxmlformats.org/officeDocument/2006/relationships/slide"/><Relationship Id="rId42" Target="slides/slide7.xml" Type="http://schemas.openxmlformats.org/officeDocument/2006/relationships/slide"/><Relationship Id="rId43" Target="slides/slide8.xml" Type="http://schemas.openxmlformats.org/officeDocument/2006/relationships/slide"/><Relationship Id="rId44" Target="slides/slide9.xml" Type="http://schemas.openxmlformats.org/officeDocument/2006/relationships/slide"/><Relationship Id="rId45" Target="slides/slide10.xml" Type="http://schemas.openxmlformats.org/officeDocument/2006/relationships/slide"/><Relationship Id="rId46" Target="slides/slide11.xml" Type="http://schemas.openxmlformats.org/officeDocument/2006/relationships/slide"/><Relationship Id="rId47" Target="slides/slide12.xml" Type="http://schemas.openxmlformats.org/officeDocument/2006/relationships/slide"/><Relationship Id="rId48" Target="slides/slide13.xml" Type="http://schemas.openxmlformats.org/officeDocument/2006/relationships/slide"/><Relationship Id="rId49" Target="slides/slide14.xml" Type="http://schemas.openxmlformats.org/officeDocument/2006/relationships/slide"/><Relationship Id="rId5" Target="tableStyles.xml" Type="http://schemas.openxmlformats.org/officeDocument/2006/relationships/tableStyles"/><Relationship Id="rId50" Target="slides/slide15.xml" Type="http://schemas.openxmlformats.org/officeDocument/2006/relationships/slide"/><Relationship Id="rId51" Target="slides/slide16.xml" Type="http://schemas.openxmlformats.org/officeDocument/2006/relationships/slide"/><Relationship Id="rId52" Target="slides/slide17.xml" Type="http://schemas.openxmlformats.org/officeDocument/2006/relationships/slide"/><Relationship Id="rId53" Target="slides/slide18.xml" Type="http://schemas.openxmlformats.org/officeDocument/2006/relationships/slide"/><Relationship Id="rId54" Target="slides/slide19.xml" Type="http://schemas.openxmlformats.org/officeDocument/2006/relationships/slide"/><Relationship Id="rId55" Target="slides/slide20.xml" Type="http://schemas.openxmlformats.org/officeDocument/2006/relationships/slide"/><Relationship Id="rId56" Target="slides/slide21.xml" Type="http://schemas.openxmlformats.org/officeDocument/2006/relationships/slide"/><Relationship Id="rId57" Target="slides/slide22.xml" Type="http://schemas.openxmlformats.org/officeDocument/2006/relationships/slide"/><Relationship Id="rId58" Target="slides/slide23.xml" Type="http://schemas.openxmlformats.org/officeDocument/2006/relationships/slide"/><Relationship Id="rId59" Target="slides/slide24.xml" Type="http://schemas.openxmlformats.org/officeDocument/2006/relationships/slide"/><Relationship Id="rId6" Target="fonts/font6.fntdata" Type="http://schemas.openxmlformats.org/officeDocument/2006/relationships/font"/><Relationship Id="rId60" Target="slides/slide25.xml" Type="http://schemas.openxmlformats.org/officeDocument/2006/relationships/slide"/><Relationship Id="rId61" Target="slides/slide26.xml" Type="http://schemas.openxmlformats.org/officeDocument/2006/relationships/slide"/><Relationship Id="rId62" Target="slides/slide27.xml" Type="http://schemas.openxmlformats.org/officeDocument/2006/relationships/slide"/><Relationship Id="rId63" Target="slides/slide28.xml" Type="http://schemas.openxmlformats.org/officeDocument/2006/relationships/slide"/><Relationship Id="rId64" Target="slides/slide29.xml" Type="http://schemas.openxmlformats.org/officeDocument/2006/relationships/slide"/><Relationship Id="rId65" Target="slides/slide30.xml" Type="http://schemas.openxmlformats.org/officeDocument/2006/relationships/slide"/><Relationship Id="rId66" Target="slides/slide31.xml" Type="http://schemas.openxmlformats.org/officeDocument/2006/relationships/slide"/><Relationship Id="rId67" Target="slides/slide32.xml" Type="http://schemas.openxmlformats.org/officeDocument/2006/relationships/slide"/><Relationship Id="rId68" Target="slides/slide33.xml" Type="http://schemas.openxmlformats.org/officeDocument/2006/relationships/slide"/><Relationship Id="rId69" Target="slides/slide34.xml" Type="http://schemas.openxmlformats.org/officeDocument/2006/relationships/slide"/><Relationship Id="rId7" Target="fonts/font7.fntdata" Type="http://schemas.openxmlformats.org/officeDocument/2006/relationships/font"/><Relationship Id="rId70" Target="slides/slide35.xml" Type="http://schemas.openxmlformats.org/officeDocument/2006/relationships/slide"/><Relationship Id="rId71" Target="slides/slide36.xml" Type="http://schemas.openxmlformats.org/officeDocument/2006/relationships/slide"/><Relationship Id="rId72" Target="slides/slide37.xml" Type="http://schemas.openxmlformats.org/officeDocument/2006/relationships/slide"/><Relationship Id="rId73" Target="slides/slide38.xml" Type="http://schemas.openxmlformats.org/officeDocument/2006/relationships/slide"/><Relationship Id="rId74" Target="slides/slide39.xml" Type="http://schemas.openxmlformats.org/officeDocument/2006/relationships/slide"/><Relationship Id="rId75" Target="slides/slide40.xml" Type="http://schemas.openxmlformats.org/officeDocument/2006/relationships/slide"/><Relationship Id="rId76" Target="slides/slide41.xml" Type="http://schemas.openxmlformats.org/officeDocument/2006/relationships/slide"/><Relationship Id="rId77" Target="slides/slide42.xml" Type="http://schemas.openxmlformats.org/officeDocument/2006/relationships/slide"/><Relationship Id="rId78" Target="slides/slide43.xml" Type="http://schemas.openxmlformats.org/officeDocument/2006/relationships/slide"/><Relationship Id="rId79" Target="slides/slide44.xml" Type="http://schemas.openxmlformats.org/officeDocument/2006/relationships/slide"/><Relationship Id="rId8" Target="fonts/font8.fntdata" Type="http://schemas.openxmlformats.org/officeDocument/2006/relationships/font"/><Relationship Id="rId80" Target="slides/slide45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49.png" Type="http://schemas.openxmlformats.org/officeDocument/2006/relationships/image"/><Relationship Id="rId7" Target="../media/image50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7583" y="2483802"/>
            <a:ext cx="17212835" cy="1160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9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305509" y="866775"/>
            <a:ext cx="15676982" cy="473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COMPREHENSIVE ECONOMIC DEVELOPMENT STRATEGY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71520" y="6520200"/>
            <a:ext cx="2344961" cy="182915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766143" y="9903494"/>
            <a:ext cx="8551950" cy="255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800" spc="662">
                <a:solidFill>
                  <a:srgbClr val="000000"/>
                </a:solidFill>
                <a:latin typeface="Montserrat"/>
              </a:rPr>
              <a:t>KELECHI CHIBUIKEM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66143" y="5775452"/>
            <a:ext cx="8551950" cy="255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800" spc="662">
                <a:solidFill>
                  <a:srgbClr val="000000"/>
                </a:solidFill>
                <a:latin typeface="Montserrat Bold"/>
              </a:rPr>
              <a:t>MEETING TWO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945312" y="8590578"/>
            <a:ext cx="4193612" cy="858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895538" y="4615550"/>
            <a:ext cx="5848477" cy="5848477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732836">
            <a:off x="13731112" y="1023938"/>
            <a:ext cx="6079387" cy="9525"/>
          </a:xfrm>
          <a:prstGeom prst="rect">
            <a:avLst/>
          </a:prstGeom>
          <a:solidFill>
            <a:srgbClr val="333230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499606" y="7970460"/>
            <a:ext cx="6128673" cy="612867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131242" y="1019175"/>
            <a:ext cx="8270459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Draft a Vision Statement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820761" y="5853718"/>
            <a:ext cx="8270459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Draft a Creative Tagline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52938" y="4207373"/>
            <a:ext cx="338139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114">
                <a:solidFill>
                  <a:srgbClr val="4D4A46"/>
                </a:solidFill>
                <a:latin typeface="Montserrat Extra-Bold Bold"/>
              </a:rPr>
              <a:t>Example: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06047" y="8458200"/>
            <a:ext cx="338139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114">
                <a:solidFill>
                  <a:srgbClr val="4D4A46"/>
                </a:solidFill>
                <a:latin typeface="Montserrat Extra-Bold Bold"/>
              </a:rPr>
              <a:t>Example: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53106" y="3321548"/>
            <a:ext cx="7781786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Cultivating creativity, diversity, and innovation to build a strong and resilient economy.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506214" y="8429625"/>
            <a:ext cx="778178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Building together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E4D4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81432">
            <a:off x="5581521" y="-765142"/>
            <a:ext cx="10169042" cy="12337455"/>
          </a:xfrm>
          <a:prstGeom prst="rect">
            <a:avLst/>
          </a:prstGeom>
          <a:solidFill>
            <a:srgbClr val="F5EEE8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549819" y="932517"/>
            <a:ext cx="7058570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80">
                <a:solidFill>
                  <a:srgbClr val="4D4A46"/>
                </a:solidFill>
                <a:latin typeface="Montserrat Classic Bold"/>
              </a:rPr>
              <a:t>Natural Systems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23313" y="3159945"/>
            <a:ext cx="7058570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80">
                <a:solidFill>
                  <a:srgbClr val="4D4A46"/>
                </a:solidFill>
                <a:latin typeface="Montserrat Classic Bold"/>
              </a:rPr>
              <a:t>Built  </a:t>
            </a:r>
          </a:p>
          <a:p>
            <a:pPr>
              <a:lnSpc>
                <a:spcPts val="7920"/>
              </a:lnSpc>
            </a:pPr>
            <a:r>
              <a:rPr lang="en-US" sz="7200" spc="180">
                <a:solidFill>
                  <a:srgbClr val="4D4A46"/>
                </a:solidFill>
                <a:latin typeface="Montserrat Classic Bold"/>
              </a:rPr>
              <a:t>Systems</a:t>
            </a:r>
          </a:p>
        </p:txBody>
      </p:sp>
      <p:sp>
        <p:nvSpPr>
          <p:cNvPr name="AutoShape 5" id="5"/>
          <p:cNvSpPr/>
          <p:nvPr/>
        </p:nvSpPr>
        <p:spPr>
          <a:xfrm rot="581432">
            <a:off x="12021441" y="-946892"/>
            <a:ext cx="10169042" cy="12337455"/>
          </a:xfrm>
          <a:prstGeom prst="rect">
            <a:avLst/>
          </a:prstGeom>
          <a:solidFill>
            <a:srgbClr val="FFFDFD"/>
          </a:solidFill>
        </p:spPr>
      </p:sp>
      <p:sp>
        <p:nvSpPr>
          <p:cNvPr name="TextBox 6" id="6"/>
          <p:cNvSpPr txBox="true"/>
          <p:nvPr/>
        </p:nvSpPr>
        <p:spPr>
          <a:xfrm rot="0">
            <a:off x="12365857" y="7509510"/>
            <a:ext cx="7058570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180">
                <a:solidFill>
                  <a:srgbClr val="4D4A46"/>
                </a:solidFill>
                <a:latin typeface="Montserrat Classic Bold"/>
              </a:rPr>
              <a:t>Community Systems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9819" y="3184260"/>
            <a:ext cx="4608815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Focuses on the natural environment, natural resources, and ecosystems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45914" y="5403030"/>
            <a:ext cx="4608815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Focuses on the built  environment, and infrastructure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61107" y="5317860"/>
            <a:ext cx="4608815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Focuses on community , historical, and societal spaces within the region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514350"/>
            <a:ext cx="778178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Regional Collaboration and Commitment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1466675"/>
            <a:ext cx="7781786" cy="2828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To create a platform for local and regional organizations to devise and implement economic development policies and projects, as well as to promote economic resiliency.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4953000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Economy and Housing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5468724"/>
            <a:ext cx="7781786" cy="454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To promote a sustainable regional economy comprised of a broad range of businesses, diverse employment opportunities, improved education standards, and an adequate supply of ownership and rental housing that is safe, healthy, and attainable for people with a variety of needs and income levels.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144000" y="4667221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7" id="7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8" id="8"/>
          <p:cNvSpPr txBox="true"/>
          <p:nvPr/>
        </p:nvSpPr>
        <p:spPr>
          <a:xfrm rot="0">
            <a:off x="2797098" y="3648075"/>
            <a:ext cx="5643393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Community Systems</a:t>
            </a:r>
          </a:p>
          <a:p>
            <a:pPr>
              <a:lnSpc>
                <a:spcPts val="7800"/>
              </a:lnSpc>
            </a:pPr>
            <a:r>
              <a:rPr lang="en-US" sz="1200" spc="36">
                <a:solidFill>
                  <a:srgbClr val="4D4A46"/>
                </a:solidFill>
                <a:latin typeface="Arimo Bold"/>
              </a:rPr>
              <a:t>Goals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614799"/>
            <a:ext cx="778178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Capital Facilities and Infrastructure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1617950"/>
            <a:ext cx="7781786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To expand dependable, resilient, and efficient infrastructure that is centrally located, equitably distributed, and meets regional needs such as cleaner energy, waste reduction, clean air and water, broadband networks, and multi-modal transportation.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6400800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Built Resources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7000875"/>
            <a:ext cx="7781786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To preserve and enhance the distinct character of the region's built environment including traditional development patterns, cultural and historical resources.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144000" y="6007826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7" id="7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8" id="8"/>
          <p:cNvSpPr txBox="true"/>
          <p:nvPr/>
        </p:nvSpPr>
        <p:spPr>
          <a:xfrm rot="0">
            <a:off x="2797098" y="3648075"/>
            <a:ext cx="4407495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Built Systems</a:t>
            </a:r>
          </a:p>
          <a:p>
            <a:pPr>
              <a:lnSpc>
                <a:spcPts val="7800"/>
              </a:lnSpc>
            </a:pPr>
            <a:r>
              <a:rPr lang="en-US" sz="1200" spc="36">
                <a:solidFill>
                  <a:srgbClr val="4D4A46"/>
                </a:solidFill>
                <a:latin typeface="Arimo Bold"/>
              </a:rPr>
              <a:t>Goals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2912426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Natural Resources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3641201"/>
            <a:ext cx="7781786" cy="340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To conserve, preserve, protect, and restore the region’s natural resources including drinking water, surface and groundwater, and wetlands; plant and animal habitats; agricultural resources and recreational resources.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9144000" y="7563696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5" id="5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6" id="6"/>
          <p:cNvSpPr txBox="true"/>
          <p:nvPr/>
        </p:nvSpPr>
        <p:spPr>
          <a:xfrm rot="0">
            <a:off x="2797098" y="3648075"/>
            <a:ext cx="5643393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Natural</a:t>
            </a:r>
          </a:p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Systems</a:t>
            </a:r>
          </a:p>
          <a:p>
            <a:pPr>
              <a:lnSpc>
                <a:spcPts val="7800"/>
              </a:lnSpc>
            </a:pPr>
            <a:r>
              <a:rPr lang="en-US" sz="1200" spc="36">
                <a:solidFill>
                  <a:srgbClr val="4D4A46"/>
                </a:solidFill>
                <a:latin typeface="Arimo Bold"/>
              </a:rPr>
              <a:t>Goals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E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895538" y="4615550"/>
            <a:ext cx="5848477" cy="5848477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732836">
            <a:off x="13731112" y="1023938"/>
            <a:ext cx="6079387" cy="9525"/>
          </a:xfrm>
          <a:prstGeom prst="rect">
            <a:avLst/>
          </a:prstGeom>
          <a:solidFill>
            <a:srgbClr val="333230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499606" y="7970460"/>
            <a:ext cx="6128673" cy="612867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952938" y="3833525"/>
            <a:ext cx="9919806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Comments and Questions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4D0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388295">
            <a:off x="5077679" y="-4748708"/>
            <a:ext cx="13236596" cy="1323659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96702" y="4084579"/>
            <a:ext cx="11878379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36"/>
              </a:lnSpc>
            </a:pPr>
            <a:r>
              <a:rPr lang="en-US" sz="10030">
                <a:solidFill>
                  <a:srgbClr val="FFFFFF"/>
                </a:solidFill>
                <a:latin typeface="Montserrat Classic"/>
              </a:rPr>
              <a:t>Framing the Future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737900" y="7823871"/>
            <a:ext cx="4435903" cy="0"/>
          </a:xfrm>
          <a:prstGeom prst="line">
            <a:avLst/>
          </a:prstGeom>
          <a:ln cap="rnd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737900" y="8286142"/>
            <a:ext cx="13216103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spc="40">
                <a:solidFill>
                  <a:srgbClr val="FFFFFF"/>
                </a:solidFill>
                <a:latin typeface="Open Sans Light"/>
              </a:rPr>
              <a:t>SWOT and identifying priorities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3028941" y="2262318"/>
            <a:ext cx="1402235" cy="140223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2F5F98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67068" y="2267191"/>
            <a:ext cx="42582" cy="665360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361746" y="2641520"/>
            <a:ext cx="752288" cy="74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5"/>
              </a:lnSpc>
            </a:pPr>
            <a:r>
              <a:rPr lang="en-US" sz="5428">
                <a:solidFill>
                  <a:srgbClr val="FEFEFD"/>
                </a:solidFill>
                <a:latin typeface="Montserrat Classic"/>
              </a:rPr>
              <a:t>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57651" y="4174418"/>
            <a:ext cx="2143312" cy="322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5"/>
              </a:lnSpc>
            </a:pPr>
            <a:r>
              <a:rPr lang="en-US" sz="2399">
                <a:solidFill>
                  <a:srgbClr val="6F6F69"/>
                </a:solidFill>
                <a:latin typeface="Montserrat Classic"/>
              </a:rPr>
              <a:t>STRENGTHS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6549240" y="2270509"/>
            <a:ext cx="1402235" cy="1402235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2F5F98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882045" y="2649710"/>
            <a:ext cx="752288" cy="74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5"/>
              </a:lnSpc>
            </a:pPr>
            <a:r>
              <a:rPr lang="en-US" sz="5428">
                <a:solidFill>
                  <a:srgbClr val="FEFEFD"/>
                </a:solidFill>
                <a:latin typeface="Montserrat Classic"/>
              </a:rPr>
              <a:t>W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77950" y="4182609"/>
            <a:ext cx="2237544" cy="322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5"/>
              </a:lnSpc>
            </a:pPr>
            <a:r>
              <a:rPr lang="en-US" sz="2399">
                <a:solidFill>
                  <a:srgbClr val="6F6F69"/>
                </a:solidFill>
                <a:latin typeface="Montserrat Classic"/>
              </a:rPr>
              <a:t>WEAKNESSES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23816" y="2262318"/>
            <a:ext cx="42582" cy="6653603"/>
          </a:xfrm>
          <a:prstGeom prst="rect">
            <a:avLst/>
          </a:prstGeom>
        </p:spPr>
      </p:pic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9993601" y="2281557"/>
            <a:ext cx="1402235" cy="1402235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2F5F98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318980" y="2660758"/>
            <a:ext cx="752288" cy="74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5"/>
              </a:lnSpc>
            </a:pPr>
            <a:r>
              <a:rPr lang="en-US" sz="5428">
                <a:solidFill>
                  <a:srgbClr val="FEFEFD"/>
                </a:solidFill>
                <a:latin typeface="Montserrat Classic"/>
              </a:rPr>
              <a:t>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24793" y="4187943"/>
            <a:ext cx="2553062" cy="322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5"/>
              </a:lnSpc>
            </a:pPr>
            <a:r>
              <a:rPr lang="en-US" sz="2399">
                <a:solidFill>
                  <a:srgbClr val="6F6F69"/>
                </a:solidFill>
                <a:latin typeface="Montserrat Classic"/>
              </a:rPr>
              <a:t>OPPORTUNITIES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51570" y="2262318"/>
            <a:ext cx="42582" cy="6653603"/>
          </a:xfrm>
          <a:prstGeom prst="rect">
            <a:avLst/>
          </a:prstGeom>
        </p:spPr>
      </p:pic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3818386" y="2262318"/>
            <a:ext cx="1402235" cy="1402235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2F5F98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4151190" y="2641520"/>
            <a:ext cx="752288" cy="74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5"/>
              </a:lnSpc>
            </a:pPr>
            <a:r>
              <a:rPr lang="en-US" sz="5428">
                <a:solidFill>
                  <a:srgbClr val="FEFEFD"/>
                </a:solidFill>
                <a:latin typeface="Montserrat Classic"/>
              </a:rPr>
              <a:t>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47095" y="4174418"/>
            <a:ext cx="2143312" cy="322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5"/>
              </a:lnSpc>
            </a:pPr>
            <a:r>
              <a:rPr lang="en-US" sz="2399">
                <a:solidFill>
                  <a:srgbClr val="6F6F69"/>
                </a:solidFill>
                <a:latin typeface="Montserrat Classic"/>
              </a:rPr>
              <a:t>THREATS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657651" y="242697"/>
            <a:ext cx="12932756" cy="1319815"/>
            <a:chOff x="0" y="0"/>
            <a:chExt cx="17243675" cy="175975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85725"/>
              <a:ext cx="17243675" cy="11825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49"/>
                </a:lnSpc>
              </a:pPr>
              <a:r>
                <a:rPr lang="en-US" sz="6297">
                  <a:solidFill>
                    <a:srgbClr val="6F6F69"/>
                  </a:solidFill>
                  <a:latin typeface="Montserrat Extra-Bold"/>
                </a:rPr>
                <a:t>CEDS COMMITTEE MEETING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4701012" y="1366232"/>
              <a:ext cx="7664824" cy="393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spc="665">
                  <a:solidFill>
                    <a:srgbClr val="6F6F69"/>
                  </a:solidFill>
                  <a:latin typeface="Aileron Regular Bold"/>
                </a:rPr>
                <a:t>SWOT ANALYSIS</a:t>
              </a:r>
            </a:p>
          </p:txBody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56641" y="9707080"/>
            <a:ext cx="14574718" cy="579920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6177950" y="9856756"/>
            <a:ext cx="5748618" cy="211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spc="443">
                <a:solidFill>
                  <a:srgbClr val="FEFEFD"/>
                </a:solidFill>
                <a:latin typeface="Aileron Regular"/>
              </a:rPr>
              <a:t>CEDS 2021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26579" y="3923022"/>
            <a:ext cx="2949854" cy="2949854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722693" y="4827449"/>
            <a:ext cx="2949854" cy="294985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448573" y="3923022"/>
            <a:ext cx="2949854" cy="294985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744687" y="4827449"/>
            <a:ext cx="2949854" cy="294985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415020" y="600413"/>
            <a:ext cx="12932756" cy="961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7"/>
              </a:lnSpc>
            </a:pPr>
            <a:r>
              <a:rPr lang="en-US" sz="6997">
                <a:solidFill>
                  <a:srgbClr val="6F6F69"/>
                </a:solidFill>
                <a:latin typeface="Montserrat Extra-Bold"/>
              </a:rPr>
              <a:t>FOCUS GROUPS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098929" y="4680597"/>
            <a:ext cx="1077019" cy="1886190"/>
            <a:chOff x="0" y="0"/>
            <a:chExt cx="1436026" cy="25149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61925"/>
              <a:ext cx="1436026" cy="186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97"/>
                </a:lnSpc>
              </a:pPr>
              <a:r>
                <a:rPr lang="en-US" sz="9997">
                  <a:solidFill>
                    <a:srgbClr val="FFFFFF"/>
                  </a:solidFill>
                  <a:latin typeface="Montserrat Extra-Bold"/>
                </a:rPr>
                <a:t>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91493" y="2121399"/>
              <a:ext cx="638314" cy="393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1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243084" y="4680597"/>
            <a:ext cx="1077019" cy="1886190"/>
            <a:chOff x="0" y="0"/>
            <a:chExt cx="1436026" cy="25149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61925"/>
              <a:ext cx="1436026" cy="186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97"/>
                </a:lnSpc>
              </a:pPr>
              <a:r>
                <a:rPr lang="en-US" sz="9997">
                  <a:solidFill>
                    <a:srgbClr val="FFFFFF"/>
                  </a:solidFill>
                  <a:latin typeface="Montserrat Extra-Bold"/>
                </a:rPr>
                <a:t>W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391493" y="2121399"/>
              <a:ext cx="638314" cy="393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1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460877" y="5585024"/>
            <a:ext cx="1077019" cy="1886190"/>
            <a:chOff x="0" y="0"/>
            <a:chExt cx="1436026" cy="25149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61925"/>
              <a:ext cx="1436026" cy="186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97"/>
                </a:lnSpc>
              </a:pPr>
              <a:r>
                <a:rPr lang="en-US" sz="9997">
                  <a:solidFill>
                    <a:srgbClr val="FFFFFF"/>
                  </a:solidFill>
                  <a:latin typeface="Montserrat Extra-Bold"/>
                </a:rPr>
                <a:t>0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391493" y="2121399"/>
              <a:ext cx="638314" cy="393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1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672547" y="5585024"/>
            <a:ext cx="1077019" cy="1886190"/>
            <a:chOff x="0" y="0"/>
            <a:chExt cx="1436026" cy="2514920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161925"/>
              <a:ext cx="1436026" cy="186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97"/>
                </a:lnSpc>
              </a:pPr>
              <a:r>
                <a:rPr lang="en-US" sz="9997">
                  <a:solidFill>
                    <a:srgbClr val="FFFFFF"/>
                  </a:solidFill>
                  <a:latin typeface="Montserrat Extra-Bold"/>
                </a:rPr>
                <a:t>T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91493" y="2121399"/>
              <a:ext cx="638314" cy="393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1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160570" y="2565655"/>
            <a:ext cx="5105988" cy="852664"/>
            <a:chOff x="0" y="0"/>
            <a:chExt cx="6807985" cy="1136885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47625"/>
              <a:ext cx="6807985" cy="597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3197">
                  <a:solidFill>
                    <a:srgbClr val="6F6F69"/>
                  </a:solidFill>
                  <a:latin typeface="Montserrat"/>
                </a:rPr>
                <a:t>INTERNAL FACTORS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856009" y="743365"/>
              <a:ext cx="3026153" cy="393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1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524808" y="3470081"/>
            <a:ext cx="5105988" cy="852664"/>
            <a:chOff x="0" y="0"/>
            <a:chExt cx="6807985" cy="1136885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47625"/>
              <a:ext cx="6807985" cy="597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3197">
                  <a:solidFill>
                    <a:srgbClr val="6F6F69"/>
                  </a:solidFill>
                  <a:latin typeface="Montserrat"/>
                </a:rPr>
                <a:t>EXTERNAL FACTORS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856009" y="743365"/>
              <a:ext cx="3026153" cy="393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1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0961287" y="6715063"/>
            <a:ext cx="478736" cy="304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5678610" y="5810637"/>
            <a:ext cx="478736" cy="304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12974724" y="6715063"/>
            <a:ext cx="478736" cy="304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602228" y="5109377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3" id="3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4" id="4"/>
          <p:cNvSpPr txBox="true"/>
          <p:nvPr/>
        </p:nvSpPr>
        <p:spPr>
          <a:xfrm rot="0">
            <a:off x="10278951" y="1838296"/>
            <a:ext cx="6980349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Workforce Development</a:t>
            </a:r>
          </a:p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Business Development</a:t>
            </a:r>
          </a:p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Housing</a:t>
            </a:r>
          </a:p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Education Sector Development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78951" y="6770250"/>
            <a:ext cx="7781786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Infrastructure</a:t>
            </a:r>
          </a:p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Tourism</a:t>
            </a:r>
          </a:p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Disaster Preparedness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17818" y="5795174"/>
            <a:ext cx="1134951" cy="85121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17818" y="1028700"/>
            <a:ext cx="930204" cy="89532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278951" y="1287349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Equitable Growth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78951" y="6189187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Connectivity and Resilience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97098" y="4143375"/>
            <a:ext cx="5643393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Focus Groups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12349921" y="987448"/>
            <a:ext cx="9525" cy="6000266"/>
          </a:xfrm>
          <a:prstGeom prst="rect">
            <a:avLst/>
          </a:prstGeom>
          <a:solidFill>
            <a:srgbClr val="88887E"/>
          </a:solidFill>
        </p:spPr>
      </p:sp>
      <p:sp>
        <p:nvSpPr>
          <p:cNvPr name="AutoShape 3" id="3"/>
          <p:cNvSpPr/>
          <p:nvPr/>
        </p:nvSpPr>
        <p:spPr>
          <a:xfrm rot="-5400000">
            <a:off x="12349921" y="2629558"/>
            <a:ext cx="9525" cy="6000266"/>
          </a:xfrm>
          <a:prstGeom prst="rect">
            <a:avLst/>
          </a:prstGeom>
          <a:solidFill>
            <a:srgbClr val="88887E"/>
          </a:solidFill>
        </p:spPr>
      </p:sp>
      <p:sp>
        <p:nvSpPr>
          <p:cNvPr name="AutoShape 4" id="4"/>
          <p:cNvSpPr/>
          <p:nvPr/>
        </p:nvSpPr>
        <p:spPr>
          <a:xfrm rot="-5400000">
            <a:off x="12349921" y="1808503"/>
            <a:ext cx="9525" cy="6000266"/>
          </a:xfrm>
          <a:prstGeom prst="rect">
            <a:avLst/>
          </a:prstGeom>
          <a:solidFill>
            <a:srgbClr val="88887E"/>
          </a:solidFill>
        </p:spPr>
      </p:sp>
      <p:sp>
        <p:nvSpPr>
          <p:cNvPr name="AutoShape 5" id="5"/>
          <p:cNvSpPr/>
          <p:nvPr/>
        </p:nvSpPr>
        <p:spPr>
          <a:xfrm rot="-5400000">
            <a:off x="12349921" y="3450613"/>
            <a:ext cx="9525" cy="6000266"/>
          </a:xfrm>
          <a:prstGeom prst="rect">
            <a:avLst/>
          </a:prstGeom>
          <a:solidFill>
            <a:srgbClr val="88887E"/>
          </a:solidFill>
        </p:spPr>
      </p:sp>
      <p:sp>
        <p:nvSpPr>
          <p:cNvPr name="AutoShape 6" id="6"/>
          <p:cNvSpPr/>
          <p:nvPr/>
        </p:nvSpPr>
        <p:spPr>
          <a:xfrm rot="-5400000">
            <a:off x="12349921" y="4271668"/>
            <a:ext cx="9525" cy="6000266"/>
          </a:xfrm>
          <a:prstGeom prst="rect">
            <a:avLst/>
          </a:prstGeom>
          <a:solidFill>
            <a:srgbClr val="88887E"/>
          </a:solidFill>
        </p:spPr>
      </p:sp>
      <p:sp>
        <p:nvSpPr>
          <p:cNvPr name="AutoShape 7" id="7"/>
          <p:cNvSpPr/>
          <p:nvPr/>
        </p:nvSpPr>
        <p:spPr>
          <a:xfrm rot="-5400000">
            <a:off x="12349921" y="5092723"/>
            <a:ext cx="9525" cy="6000266"/>
          </a:xfrm>
          <a:prstGeom prst="rect">
            <a:avLst/>
          </a:prstGeom>
          <a:solidFill>
            <a:srgbClr val="88887E"/>
          </a:solidFill>
        </p:spPr>
      </p:sp>
      <p:grpSp>
        <p:nvGrpSpPr>
          <p:cNvPr name="Group 8" id="8"/>
          <p:cNvGrpSpPr/>
          <p:nvPr/>
        </p:nvGrpSpPr>
        <p:grpSpPr>
          <a:xfrm rot="0">
            <a:off x="2192096" y="1790139"/>
            <a:ext cx="5701582" cy="6706723"/>
            <a:chOff x="0" y="0"/>
            <a:chExt cx="7602109" cy="894229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177711" y="-228600"/>
              <a:ext cx="2286212" cy="2630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12"/>
                </a:lnSpc>
                <a:spcBef>
                  <a:spcPct val="0"/>
                </a:spcBef>
              </a:pPr>
              <a:r>
                <a:rPr lang="en-US" sz="11866" spc="9492">
                  <a:solidFill>
                    <a:srgbClr val="6F6F69"/>
                  </a:solidFill>
                  <a:latin typeface="Poppins Bold Bold"/>
                </a:rPr>
                <a:t>H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315897" y="-228600"/>
              <a:ext cx="2286212" cy="2630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12"/>
                </a:lnSpc>
                <a:spcBef>
                  <a:spcPct val="0"/>
                </a:spcBef>
              </a:pPr>
              <a:r>
                <a:rPr lang="en-US" sz="11866" spc="9492">
                  <a:solidFill>
                    <a:srgbClr val="6F6F69"/>
                  </a:solidFill>
                  <a:latin typeface="Poppins Bold Bold"/>
                </a:rPr>
                <a:t>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951156"/>
              <a:ext cx="2286212" cy="2630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12"/>
                </a:lnSpc>
                <a:spcBef>
                  <a:spcPct val="0"/>
                </a:spcBef>
              </a:pPr>
              <a:r>
                <a:rPr lang="en-US" sz="11866" spc="9492">
                  <a:solidFill>
                    <a:srgbClr val="6F6F69"/>
                  </a:solidFill>
                  <a:latin typeface="Poppins Bold Bold"/>
                </a:rPr>
                <a:t>L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490352" y="5680211"/>
              <a:ext cx="2286212" cy="2630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12"/>
                </a:lnSpc>
                <a:spcBef>
                  <a:spcPct val="0"/>
                </a:spcBef>
              </a:pPr>
              <a:r>
                <a:rPr lang="en-US" sz="11866" spc="9492">
                  <a:solidFill>
                    <a:srgbClr val="6F6F69"/>
                  </a:solidFill>
                  <a:latin typeface="Poppins Bold Bold"/>
                </a:rPr>
                <a:t>L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5315897" y="3842078"/>
              <a:ext cx="2286212" cy="2630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612"/>
                </a:lnSpc>
                <a:spcBef>
                  <a:spcPct val="0"/>
                </a:spcBef>
              </a:pPr>
              <a:r>
                <a:rPr lang="en-US" sz="11866" spc="9492">
                  <a:solidFill>
                    <a:srgbClr val="6F6F69"/>
                  </a:solidFill>
                  <a:latin typeface="Poppins Bold Bold"/>
                </a:rPr>
                <a:t>O</a:t>
              </a:r>
            </a:p>
          </p:txBody>
        </p: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143106" y="434714"/>
              <a:ext cx="6459003" cy="8507583"/>
            </a:xfrm>
            <a:prstGeom prst="rect">
              <a:avLst/>
            </a:prstGeom>
          </p:spPr>
        </p:pic>
      </p:grpSp>
      <p:sp>
        <p:nvSpPr>
          <p:cNvPr name="TextBox 15" id="15"/>
          <p:cNvSpPr txBox="true"/>
          <p:nvPr/>
        </p:nvSpPr>
        <p:spPr>
          <a:xfrm rot="0">
            <a:off x="9354550" y="2281304"/>
            <a:ext cx="6367167" cy="335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346">
                <a:solidFill>
                  <a:srgbClr val="6F6F69"/>
                </a:solidFill>
                <a:latin typeface="Poppins Bold Bold"/>
              </a:rPr>
              <a:t>T</a:t>
            </a:r>
            <a:r>
              <a:rPr lang="en-US" sz="2000" spc="346">
                <a:solidFill>
                  <a:srgbClr val="6F6F69"/>
                </a:solidFill>
                <a:latin typeface="Poppins Bold Bold"/>
              </a:rPr>
              <a:t>ODAY'S AGENDA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357957" y="3566703"/>
            <a:ext cx="4641285" cy="529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9"/>
              </a:lnSpc>
            </a:pPr>
            <a:r>
              <a:rPr lang="en-US" sz="1900" spc="-28">
                <a:solidFill>
                  <a:srgbClr val="6F6F69"/>
                </a:solidFill>
                <a:latin typeface="Montserrat Bold"/>
              </a:rPr>
              <a:t>Welcome</a:t>
            </a:r>
          </a:p>
          <a:p>
            <a:pPr>
              <a:lnSpc>
                <a:spcPts val="3229"/>
              </a:lnSpc>
            </a:pPr>
          </a:p>
          <a:p>
            <a:pPr>
              <a:lnSpc>
                <a:spcPts val="3229"/>
              </a:lnSpc>
            </a:pPr>
            <a:r>
              <a:rPr lang="en-US" sz="1899" spc="-28">
                <a:solidFill>
                  <a:srgbClr val="6F6F69"/>
                </a:solidFill>
                <a:latin typeface="Montserrat Bold"/>
              </a:rPr>
              <a:t>Committee Expectations and Results</a:t>
            </a:r>
          </a:p>
          <a:p>
            <a:pPr>
              <a:lnSpc>
                <a:spcPts val="3229"/>
              </a:lnSpc>
            </a:pPr>
          </a:p>
          <a:p>
            <a:pPr>
              <a:lnSpc>
                <a:spcPts val="3229"/>
              </a:lnSpc>
            </a:pPr>
            <a:r>
              <a:rPr lang="en-US" sz="1900" spc="-28">
                <a:solidFill>
                  <a:srgbClr val="6F6F69"/>
                </a:solidFill>
                <a:latin typeface="Montserrat Bold"/>
              </a:rPr>
              <a:t>S.W.O.T.</a:t>
            </a:r>
          </a:p>
          <a:p>
            <a:pPr>
              <a:lnSpc>
                <a:spcPts val="3229"/>
              </a:lnSpc>
            </a:pPr>
          </a:p>
          <a:p>
            <a:pPr>
              <a:lnSpc>
                <a:spcPts val="3229"/>
              </a:lnSpc>
            </a:pPr>
            <a:r>
              <a:rPr lang="en-US" sz="1900" spc="-28">
                <a:solidFill>
                  <a:srgbClr val="6F6F69"/>
                </a:solidFill>
                <a:latin typeface="Montserrat Bold"/>
              </a:rPr>
              <a:t>Subcommittee Focus Group Sessions</a:t>
            </a:r>
          </a:p>
          <a:p>
            <a:pPr>
              <a:lnSpc>
                <a:spcPts val="3230"/>
              </a:lnSpc>
            </a:pPr>
          </a:p>
          <a:p>
            <a:pPr>
              <a:lnSpc>
                <a:spcPts val="3229"/>
              </a:lnSpc>
            </a:pPr>
            <a:r>
              <a:rPr lang="en-US" sz="1900" spc="-28">
                <a:solidFill>
                  <a:srgbClr val="6F6F69"/>
                </a:solidFill>
                <a:latin typeface="Montserrat Bold"/>
              </a:rPr>
              <a:t>Action Plan &amp; Discussion</a:t>
            </a:r>
          </a:p>
          <a:p>
            <a:pPr>
              <a:lnSpc>
                <a:spcPts val="3229"/>
              </a:lnSpc>
            </a:pPr>
          </a:p>
          <a:p>
            <a:pPr>
              <a:lnSpc>
                <a:spcPts val="3229"/>
              </a:lnSpc>
            </a:pPr>
            <a:r>
              <a:rPr lang="en-US" sz="1900" spc="-28">
                <a:solidFill>
                  <a:srgbClr val="6F6F69"/>
                </a:solidFill>
                <a:latin typeface="Montserrat Bold"/>
              </a:rPr>
              <a:t>Questions</a:t>
            </a:r>
          </a:p>
          <a:p>
            <a:pPr>
              <a:lnSpc>
                <a:spcPts val="3229"/>
              </a:lnSpc>
            </a:pPr>
          </a:p>
          <a:p>
            <a:pPr>
              <a:lnSpc>
                <a:spcPts val="3229"/>
              </a:lnSpc>
            </a:pPr>
            <a:r>
              <a:rPr lang="en-US" sz="1900" spc="-28">
                <a:solidFill>
                  <a:srgbClr val="6F6F69"/>
                </a:solidFill>
                <a:latin typeface="Montserrat Bold"/>
              </a:rPr>
              <a:t>Adjournment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7781502" y="9646702"/>
            <a:ext cx="174796" cy="174796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8887E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781502" y="448078"/>
            <a:ext cx="174796" cy="174796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8887E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364301" y="9646702"/>
            <a:ext cx="174796" cy="174796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8887E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364301" y="448078"/>
            <a:ext cx="174796" cy="174796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8887E"/>
            </a:solidFill>
          </p:spPr>
        </p:sp>
      </p:grpSp>
      <p:sp>
        <p:nvSpPr>
          <p:cNvPr name="AutoShape 25" id="25"/>
          <p:cNvSpPr/>
          <p:nvPr/>
        </p:nvSpPr>
        <p:spPr>
          <a:xfrm rot="-5400000">
            <a:off x="12349921" y="5870407"/>
            <a:ext cx="9525" cy="6000266"/>
          </a:xfrm>
          <a:prstGeom prst="rect">
            <a:avLst/>
          </a:prstGeom>
          <a:solidFill>
            <a:srgbClr val="88887E"/>
          </a:solid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602228" y="5109377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3" id="3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4" id="4"/>
          <p:cNvSpPr txBox="true"/>
          <p:nvPr/>
        </p:nvSpPr>
        <p:spPr>
          <a:xfrm rot="0">
            <a:off x="10278951" y="6832850"/>
            <a:ext cx="778178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500"/>
              </a:lnSpc>
              <a:buFont typeface="Arial"/>
              <a:buChar char="•"/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5852324"/>
            <a:ext cx="1134951" cy="85121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17818" y="1028700"/>
            <a:ext cx="930204" cy="89532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78951" y="1287349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Equitable Growth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406250" y="6189187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Connectivity and Resilience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97098" y="3648075"/>
            <a:ext cx="5643393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Group Member List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65230" y="3600005"/>
            <a:ext cx="802020" cy="80202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65230" y="4742490"/>
            <a:ext cx="802020" cy="80202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65230" y="5886286"/>
            <a:ext cx="802020" cy="80202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65230" y="7133906"/>
            <a:ext cx="802020" cy="80202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082069" y="1265159"/>
            <a:ext cx="8097015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Exercise Outline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99353" y="3686690"/>
            <a:ext cx="778178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0">
                <a:solidFill>
                  <a:srgbClr val="4D4A46"/>
                </a:solidFill>
                <a:latin typeface="Open Sans Light"/>
              </a:rPr>
              <a:t>Brainstorm internal factors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99353" y="4829175"/>
            <a:ext cx="778178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0">
                <a:solidFill>
                  <a:srgbClr val="4D4A46"/>
                </a:solidFill>
                <a:latin typeface="Open Sans Light"/>
              </a:rPr>
              <a:t>Brainstorm external factors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99353" y="5972971"/>
            <a:ext cx="778178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0">
                <a:solidFill>
                  <a:srgbClr val="4D4A46"/>
                </a:solidFill>
                <a:latin typeface="Open Sans Light"/>
              </a:rPr>
              <a:t>Discussion of priorities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99353" y="6953891"/>
            <a:ext cx="10053658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0">
                <a:solidFill>
                  <a:srgbClr val="4D4A46"/>
                </a:solidFill>
                <a:latin typeface="Open Sans Light"/>
              </a:rPr>
              <a:t>Identify top priorities to share with full group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95" r="36" b="495"/>
          <a:stretch>
            <a:fillRect/>
          </a:stretch>
        </p:blipFill>
        <p:spPr>
          <a:xfrm flipH="false" flipV="false" rot="0">
            <a:off x="268255" y="277668"/>
            <a:ext cx="17582502" cy="97316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569" r="0" b="569"/>
          <a:stretch>
            <a:fillRect/>
          </a:stretch>
        </p:blipFill>
        <p:spPr>
          <a:xfrm flipH="false" flipV="false" rot="0">
            <a:off x="453747" y="342476"/>
            <a:ext cx="17380506" cy="96020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327" t="0" r="1327" b="0"/>
          <a:stretch>
            <a:fillRect/>
          </a:stretch>
        </p:blipFill>
        <p:spPr>
          <a:xfrm flipH="false" flipV="false" rot="0">
            <a:off x="707229" y="300229"/>
            <a:ext cx="16873543" cy="96865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96599" y="367011"/>
            <a:ext cx="17094803" cy="955297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35158" y="276794"/>
            <a:ext cx="17417684" cy="97334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77622" y="4105943"/>
            <a:ext cx="12932756" cy="1607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5997">
                <a:solidFill>
                  <a:srgbClr val="6F6F69"/>
                </a:solidFill>
                <a:latin typeface="Montserrat Extra-Bold"/>
              </a:rPr>
              <a:t>SNEAK PEAK INTO SURVEY RESULTS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08771" y="1421398"/>
            <a:ext cx="10150529" cy="7448934"/>
            <a:chOff x="0" y="0"/>
            <a:chExt cx="13534039" cy="9931912"/>
          </a:xfrm>
        </p:grpSpPr>
        <p:sp>
          <p:nvSpPr>
            <p:cNvPr name="TextBox 3" id="3"/>
            <p:cNvSpPr txBox="true"/>
            <p:nvPr/>
          </p:nvSpPr>
          <p:spPr>
            <a:xfrm rot="-2700000">
              <a:off x="-278420" y="7904498"/>
              <a:ext cx="2763645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Skilled Workforce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-2700000">
              <a:off x="1297315" y="7894981"/>
              <a:ext cx="2736725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Entrepreneurship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-2700000">
              <a:off x="2428151" y="8069747"/>
              <a:ext cx="3231038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Business Destination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-2700000">
              <a:off x="4590816" y="7817115"/>
              <a:ext cx="2516488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Economic Vision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-2700000">
              <a:off x="5130989" y="8236542"/>
              <a:ext cx="3702806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Improved Infrastructure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-2700000">
              <a:off x="7357704" y="7957380"/>
              <a:ext cx="291321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Population Growth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-2700000">
              <a:off x="8859050" y="7978676"/>
              <a:ext cx="2973450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Affordable Housing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-2700000">
              <a:off x="11629755" y="7474186"/>
              <a:ext cx="154653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Marketing</a:t>
              </a:r>
            </a:p>
          </p:txBody>
        </p: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1243654" y="202436"/>
              <a:ext cx="12290385" cy="6593330"/>
              <a:chOff x="0" y="0"/>
              <a:chExt cx="14495689" cy="7776393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-6350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2585781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5177912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0" y="7770043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10381" y="-47625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60%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10381" y="2150152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40%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310381" y="4347928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20%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507063" y="6545705"/>
              <a:ext cx="564304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0% </a:t>
              </a:r>
            </a:p>
          </p:txBody>
        </p: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1243654" y="202436"/>
              <a:ext cx="12290385" cy="6593330"/>
              <a:chOff x="0" y="0"/>
              <a:chExt cx="14495689" cy="7776393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172507"/>
                <a:ext cx="1676064" cy="7603886"/>
              </a:xfrm>
              <a:custGeom>
                <a:avLst/>
                <a:gdLst/>
                <a:ahLst/>
                <a:cxnLst/>
                <a:rect r="r" b="b" t="t" l="l"/>
                <a:pathLst>
                  <a:path h="7603886" w="1676064">
                    <a:moveTo>
                      <a:pt x="0" y="7603886"/>
                    </a:moveTo>
                    <a:lnTo>
                      <a:pt x="0" y="134085"/>
                    </a:lnTo>
                    <a:cubicBezTo>
                      <a:pt x="0" y="98524"/>
                      <a:pt x="14127" y="64419"/>
                      <a:pt x="39273" y="39273"/>
                    </a:cubicBezTo>
                    <a:cubicBezTo>
                      <a:pt x="64418" y="14127"/>
                      <a:pt x="98524" y="0"/>
                      <a:pt x="134085" y="0"/>
                    </a:cubicBezTo>
                    <a:lnTo>
                      <a:pt x="1541979" y="0"/>
                    </a:lnTo>
                    <a:cubicBezTo>
                      <a:pt x="1577540" y="0"/>
                      <a:pt x="1611646" y="14127"/>
                      <a:pt x="1636791" y="39273"/>
                    </a:cubicBezTo>
                    <a:cubicBezTo>
                      <a:pt x="1661937" y="64418"/>
                      <a:pt x="1676064" y="98524"/>
                      <a:pt x="1676064" y="134085"/>
                    </a:cubicBezTo>
                    <a:lnTo>
                      <a:pt x="1676064" y="760388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>
                <a:off x="1831375" y="4992574"/>
                <a:ext cx="1676064" cy="2783818"/>
              </a:xfrm>
              <a:custGeom>
                <a:avLst/>
                <a:gdLst/>
                <a:ahLst/>
                <a:cxnLst/>
                <a:rect r="r" b="b" t="t" l="l"/>
                <a:pathLst>
                  <a:path h="2783818" w="1676064">
                    <a:moveTo>
                      <a:pt x="0" y="2783819"/>
                    </a:moveTo>
                    <a:lnTo>
                      <a:pt x="0" y="134086"/>
                    </a:lnTo>
                    <a:cubicBezTo>
                      <a:pt x="0" y="98524"/>
                      <a:pt x="14127" y="64419"/>
                      <a:pt x="39273" y="39273"/>
                    </a:cubicBezTo>
                    <a:cubicBezTo>
                      <a:pt x="64418" y="14127"/>
                      <a:pt x="98523" y="0"/>
                      <a:pt x="134085" y="0"/>
                    </a:cubicBezTo>
                    <a:lnTo>
                      <a:pt x="1541979" y="0"/>
                    </a:lnTo>
                    <a:cubicBezTo>
                      <a:pt x="1577541" y="0"/>
                      <a:pt x="1611645" y="14127"/>
                      <a:pt x="1636791" y="39273"/>
                    </a:cubicBezTo>
                    <a:cubicBezTo>
                      <a:pt x="1661937" y="64419"/>
                      <a:pt x="1676064" y="98524"/>
                      <a:pt x="1676064" y="134086"/>
                    </a:cubicBezTo>
                    <a:lnTo>
                      <a:pt x="1676064" y="2783819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>
                <a:off x="3662750" y="3912952"/>
                <a:ext cx="1676064" cy="3863441"/>
              </a:xfrm>
              <a:custGeom>
                <a:avLst/>
                <a:gdLst/>
                <a:ahLst/>
                <a:cxnLst/>
                <a:rect r="r" b="b" t="t" l="l"/>
                <a:pathLst>
                  <a:path h="3863441" w="1676064">
                    <a:moveTo>
                      <a:pt x="0" y="3863441"/>
                    </a:moveTo>
                    <a:lnTo>
                      <a:pt x="0" y="134085"/>
                    </a:lnTo>
                    <a:cubicBezTo>
                      <a:pt x="0" y="60032"/>
                      <a:pt x="60032" y="0"/>
                      <a:pt x="134085" y="0"/>
                    </a:cubicBezTo>
                    <a:lnTo>
                      <a:pt x="1541979" y="0"/>
                    </a:lnTo>
                    <a:cubicBezTo>
                      <a:pt x="1577541" y="0"/>
                      <a:pt x="1611645" y="14127"/>
                      <a:pt x="1636791" y="39273"/>
                    </a:cubicBezTo>
                    <a:cubicBezTo>
                      <a:pt x="1661937" y="64418"/>
                      <a:pt x="1676064" y="98523"/>
                      <a:pt x="1676064" y="134085"/>
                    </a:cubicBezTo>
                    <a:lnTo>
                      <a:pt x="1676064" y="3863441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>
                <a:off x="5494125" y="3398414"/>
                <a:ext cx="1676064" cy="4377979"/>
              </a:xfrm>
              <a:custGeom>
                <a:avLst/>
                <a:gdLst/>
                <a:ahLst/>
                <a:cxnLst/>
                <a:rect r="r" b="b" t="t" l="l"/>
                <a:pathLst>
                  <a:path h="4377979" w="1676064">
                    <a:moveTo>
                      <a:pt x="0" y="4377979"/>
                    </a:moveTo>
                    <a:lnTo>
                      <a:pt x="0" y="134085"/>
                    </a:lnTo>
                    <a:cubicBezTo>
                      <a:pt x="0" y="98523"/>
                      <a:pt x="14126" y="64418"/>
                      <a:pt x="39273" y="39273"/>
                    </a:cubicBezTo>
                    <a:cubicBezTo>
                      <a:pt x="64418" y="14127"/>
                      <a:pt x="98523" y="0"/>
                      <a:pt x="134085" y="0"/>
                    </a:cubicBezTo>
                    <a:lnTo>
                      <a:pt x="1541979" y="0"/>
                    </a:lnTo>
                    <a:cubicBezTo>
                      <a:pt x="1616032" y="0"/>
                      <a:pt x="1676064" y="60032"/>
                      <a:pt x="1676064" y="134085"/>
                    </a:cubicBezTo>
                    <a:lnTo>
                      <a:pt x="1676064" y="4377979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>
                <a:off x="7325500" y="2432845"/>
                <a:ext cx="1676064" cy="5343548"/>
              </a:xfrm>
              <a:custGeom>
                <a:avLst/>
                <a:gdLst/>
                <a:ahLst/>
                <a:cxnLst/>
                <a:rect r="r" b="b" t="t" l="l"/>
                <a:pathLst>
                  <a:path h="5343548" w="1676064">
                    <a:moveTo>
                      <a:pt x="0" y="5343548"/>
                    </a:moveTo>
                    <a:lnTo>
                      <a:pt x="0" y="134085"/>
                    </a:lnTo>
                    <a:cubicBezTo>
                      <a:pt x="0" y="60032"/>
                      <a:pt x="60032" y="0"/>
                      <a:pt x="134085" y="0"/>
                    </a:cubicBezTo>
                    <a:lnTo>
                      <a:pt x="1541979" y="0"/>
                    </a:lnTo>
                    <a:cubicBezTo>
                      <a:pt x="1616032" y="0"/>
                      <a:pt x="1676064" y="60032"/>
                      <a:pt x="1676064" y="134085"/>
                    </a:cubicBezTo>
                    <a:lnTo>
                      <a:pt x="1676064" y="5343548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>
                <a:off x="9156874" y="2987561"/>
                <a:ext cx="1676064" cy="4788832"/>
              </a:xfrm>
              <a:custGeom>
                <a:avLst/>
                <a:gdLst/>
                <a:ahLst/>
                <a:cxnLst/>
                <a:rect r="r" b="b" t="t" l="l"/>
                <a:pathLst>
                  <a:path h="4788832" w="1676064">
                    <a:moveTo>
                      <a:pt x="0" y="4788832"/>
                    </a:moveTo>
                    <a:lnTo>
                      <a:pt x="0" y="134085"/>
                    </a:lnTo>
                    <a:cubicBezTo>
                      <a:pt x="0" y="98524"/>
                      <a:pt x="14127" y="64418"/>
                      <a:pt x="39273" y="39273"/>
                    </a:cubicBezTo>
                    <a:cubicBezTo>
                      <a:pt x="64419" y="14127"/>
                      <a:pt x="98525" y="0"/>
                      <a:pt x="134086" y="0"/>
                    </a:cubicBezTo>
                    <a:lnTo>
                      <a:pt x="1541980" y="0"/>
                    </a:lnTo>
                    <a:cubicBezTo>
                      <a:pt x="1616033" y="0"/>
                      <a:pt x="1676065" y="60032"/>
                      <a:pt x="1676065" y="134085"/>
                    </a:cubicBezTo>
                    <a:lnTo>
                      <a:pt x="1676065" y="4788832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>
                <a:off x="10988249" y="917745"/>
                <a:ext cx="1676064" cy="6858648"/>
              </a:xfrm>
              <a:custGeom>
                <a:avLst/>
                <a:gdLst/>
                <a:ahLst/>
                <a:cxnLst/>
                <a:rect r="r" b="b" t="t" l="l"/>
                <a:pathLst>
                  <a:path h="6858648" w="1676064">
                    <a:moveTo>
                      <a:pt x="0" y="6858648"/>
                    </a:moveTo>
                    <a:lnTo>
                      <a:pt x="0" y="134085"/>
                    </a:lnTo>
                    <a:cubicBezTo>
                      <a:pt x="0" y="98523"/>
                      <a:pt x="14127" y="64418"/>
                      <a:pt x="39273" y="39272"/>
                    </a:cubicBezTo>
                    <a:cubicBezTo>
                      <a:pt x="64419" y="14126"/>
                      <a:pt x="98525" y="0"/>
                      <a:pt x="134086" y="0"/>
                    </a:cubicBezTo>
                    <a:lnTo>
                      <a:pt x="1541979" y="0"/>
                    </a:lnTo>
                    <a:cubicBezTo>
                      <a:pt x="1577541" y="0"/>
                      <a:pt x="1611646" y="14126"/>
                      <a:pt x="1636792" y="39272"/>
                    </a:cubicBezTo>
                    <a:cubicBezTo>
                      <a:pt x="1661938" y="64418"/>
                      <a:pt x="1676065" y="98523"/>
                      <a:pt x="1676065" y="134085"/>
                    </a:cubicBezTo>
                    <a:lnTo>
                      <a:pt x="1676065" y="6858648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>
                <a:off x="12819624" y="4729473"/>
                <a:ext cx="1676064" cy="3046919"/>
              </a:xfrm>
              <a:custGeom>
                <a:avLst/>
                <a:gdLst/>
                <a:ahLst/>
                <a:cxnLst/>
                <a:rect r="r" b="b" t="t" l="l"/>
                <a:pathLst>
                  <a:path h="3046919" w="1676064">
                    <a:moveTo>
                      <a:pt x="0" y="3046920"/>
                    </a:moveTo>
                    <a:lnTo>
                      <a:pt x="0" y="134085"/>
                    </a:lnTo>
                    <a:cubicBezTo>
                      <a:pt x="0" y="98523"/>
                      <a:pt x="14128" y="64418"/>
                      <a:pt x="39273" y="39273"/>
                    </a:cubicBezTo>
                    <a:cubicBezTo>
                      <a:pt x="64419" y="14127"/>
                      <a:pt x="98525" y="0"/>
                      <a:pt x="134086" y="0"/>
                    </a:cubicBezTo>
                    <a:lnTo>
                      <a:pt x="1541980" y="0"/>
                    </a:lnTo>
                    <a:cubicBezTo>
                      <a:pt x="1616033" y="0"/>
                      <a:pt x="1676065" y="60032"/>
                      <a:pt x="1676065" y="134085"/>
                    </a:cubicBezTo>
                    <a:lnTo>
                      <a:pt x="1676065" y="3046920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sp>
        <p:nvSpPr>
          <p:cNvPr name="TextBox 29" id="29"/>
          <p:cNvSpPr txBox="true"/>
          <p:nvPr/>
        </p:nvSpPr>
        <p:spPr>
          <a:xfrm rot="0">
            <a:off x="483451" y="3013500"/>
            <a:ext cx="5643393" cy="371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920"/>
              </a:lnSpc>
            </a:pPr>
            <a:r>
              <a:rPr lang="en-US" sz="4100" spc="123">
                <a:solidFill>
                  <a:srgbClr val="4D4A46"/>
                </a:solidFill>
                <a:latin typeface="Montserrat Extra-Bold Bold"/>
              </a:rPr>
              <a:t>Which aspects of the region's general economy are most important to address? 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41557" y="1421398"/>
            <a:ext cx="9917743" cy="7111566"/>
            <a:chOff x="0" y="0"/>
            <a:chExt cx="13223658" cy="9482088"/>
          </a:xfrm>
        </p:grpSpPr>
        <p:sp>
          <p:nvSpPr>
            <p:cNvPr name="TextBox 3" id="3"/>
            <p:cNvSpPr txBox="true"/>
            <p:nvPr/>
          </p:nvSpPr>
          <p:spPr>
            <a:xfrm rot="-2700000">
              <a:off x="95207" y="7621173"/>
              <a:ext cx="1962279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Road Quality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-2700000">
              <a:off x="1891526" y="7520287"/>
              <a:ext cx="1676930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Rail Access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-2700000">
              <a:off x="3106086" y="7660373"/>
              <a:ext cx="2073154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Public Transit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-2700000">
              <a:off x="5103026" y="7476387"/>
              <a:ext cx="1552762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Bike Trails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-2700000">
              <a:off x="6926344" y="7364318"/>
              <a:ext cx="1235783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Airports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-2700000">
              <a:off x="8052440" y="7541047"/>
              <a:ext cx="1735648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Broadband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-2700000">
              <a:off x="10217690" y="7287344"/>
              <a:ext cx="1018070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Water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-2700000">
              <a:off x="10021868" y="8011630"/>
              <a:ext cx="3066660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Aging Infrastructure</a:t>
              </a:r>
            </a:p>
          </p:txBody>
        </p: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933273" y="202436"/>
              <a:ext cx="12290385" cy="6593330"/>
              <a:chOff x="0" y="0"/>
              <a:chExt cx="14495689" cy="7776393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-6350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2585781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5177912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0" y="7770043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60%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2150152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40%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4347928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20%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96682" y="6545705"/>
              <a:ext cx="564304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0% </a:t>
              </a:r>
            </a:p>
          </p:txBody>
        </p: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933273" y="202436"/>
              <a:ext cx="12290385" cy="6593330"/>
              <a:chOff x="0" y="0"/>
              <a:chExt cx="14495689" cy="7776393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1517823"/>
                <a:ext cx="1676064" cy="6258570"/>
              </a:xfrm>
              <a:custGeom>
                <a:avLst/>
                <a:gdLst/>
                <a:ahLst/>
                <a:cxnLst/>
                <a:rect r="r" b="b" t="t" l="l"/>
                <a:pathLst>
                  <a:path h="6258570" w="1676064">
                    <a:moveTo>
                      <a:pt x="0" y="6258570"/>
                    </a:moveTo>
                    <a:lnTo>
                      <a:pt x="0" y="134085"/>
                    </a:lnTo>
                    <a:cubicBezTo>
                      <a:pt x="0" y="98523"/>
                      <a:pt x="14127" y="64418"/>
                      <a:pt x="39273" y="39273"/>
                    </a:cubicBezTo>
                    <a:cubicBezTo>
                      <a:pt x="64418" y="14127"/>
                      <a:pt x="98524" y="0"/>
                      <a:pt x="134085" y="0"/>
                    </a:cubicBezTo>
                    <a:lnTo>
                      <a:pt x="1541979" y="0"/>
                    </a:lnTo>
                    <a:cubicBezTo>
                      <a:pt x="1616032" y="0"/>
                      <a:pt x="1676064" y="60032"/>
                      <a:pt x="1676064" y="134085"/>
                    </a:cubicBezTo>
                    <a:lnTo>
                      <a:pt x="1676064" y="6258570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>
                <a:off x="1831375" y="6505083"/>
                <a:ext cx="1676064" cy="1271310"/>
              </a:xfrm>
              <a:custGeom>
                <a:avLst/>
                <a:gdLst/>
                <a:ahLst/>
                <a:cxnLst/>
                <a:rect r="r" b="b" t="t" l="l"/>
                <a:pathLst>
                  <a:path h="1271310" w="1676064">
                    <a:moveTo>
                      <a:pt x="0" y="1271310"/>
                    </a:moveTo>
                    <a:lnTo>
                      <a:pt x="0" y="134085"/>
                    </a:lnTo>
                    <a:cubicBezTo>
                      <a:pt x="0" y="60032"/>
                      <a:pt x="60032" y="0"/>
                      <a:pt x="134085" y="0"/>
                    </a:cubicBezTo>
                    <a:lnTo>
                      <a:pt x="1541979" y="0"/>
                    </a:lnTo>
                    <a:cubicBezTo>
                      <a:pt x="1616032" y="0"/>
                      <a:pt x="1676064" y="60032"/>
                      <a:pt x="1676064" y="134085"/>
                    </a:cubicBezTo>
                    <a:lnTo>
                      <a:pt x="1676064" y="1271310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>
                <a:off x="3662750" y="6505083"/>
                <a:ext cx="1676064" cy="1271310"/>
              </a:xfrm>
              <a:custGeom>
                <a:avLst/>
                <a:gdLst/>
                <a:ahLst/>
                <a:cxnLst/>
                <a:rect r="r" b="b" t="t" l="l"/>
                <a:pathLst>
                  <a:path h="1271310" w="1676064">
                    <a:moveTo>
                      <a:pt x="0" y="1271310"/>
                    </a:moveTo>
                    <a:lnTo>
                      <a:pt x="0" y="134085"/>
                    </a:lnTo>
                    <a:cubicBezTo>
                      <a:pt x="0" y="60032"/>
                      <a:pt x="60032" y="0"/>
                      <a:pt x="134085" y="0"/>
                    </a:cubicBezTo>
                    <a:lnTo>
                      <a:pt x="1541979" y="0"/>
                    </a:lnTo>
                    <a:cubicBezTo>
                      <a:pt x="1616032" y="0"/>
                      <a:pt x="1676064" y="60032"/>
                      <a:pt x="1676064" y="134085"/>
                    </a:cubicBezTo>
                    <a:lnTo>
                      <a:pt x="1676064" y="1271310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>
                <a:off x="5494125" y="5583580"/>
                <a:ext cx="1676064" cy="2192813"/>
              </a:xfrm>
              <a:custGeom>
                <a:avLst/>
                <a:gdLst/>
                <a:ahLst/>
                <a:cxnLst/>
                <a:rect r="r" b="b" t="t" l="l"/>
                <a:pathLst>
                  <a:path h="2192813" w="1676064">
                    <a:moveTo>
                      <a:pt x="0" y="2192813"/>
                    </a:moveTo>
                    <a:lnTo>
                      <a:pt x="0" y="134085"/>
                    </a:lnTo>
                    <a:cubicBezTo>
                      <a:pt x="0" y="98524"/>
                      <a:pt x="14126" y="64419"/>
                      <a:pt x="39273" y="39273"/>
                    </a:cubicBezTo>
                    <a:cubicBezTo>
                      <a:pt x="64418" y="14127"/>
                      <a:pt x="98523" y="0"/>
                      <a:pt x="134085" y="0"/>
                    </a:cubicBezTo>
                    <a:lnTo>
                      <a:pt x="1541979" y="0"/>
                    </a:lnTo>
                    <a:cubicBezTo>
                      <a:pt x="1616032" y="0"/>
                      <a:pt x="1676064" y="60032"/>
                      <a:pt x="1676064" y="134085"/>
                    </a:cubicBezTo>
                    <a:lnTo>
                      <a:pt x="1676064" y="2192813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>
                <a:off x="7325500" y="6311969"/>
                <a:ext cx="1676064" cy="1464424"/>
              </a:xfrm>
              <a:custGeom>
                <a:avLst/>
                <a:gdLst/>
                <a:ahLst/>
                <a:cxnLst/>
                <a:rect r="r" b="b" t="t" l="l"/>
                <a:pathLst>
                  <a:path h="1464424" w="1676064">
                    <a:moveTo>
                      <a:pt x="0" y="1464424"/>
                    </a:moveTo>
                    <a:lnTo>
                      <a:pt x="0" y="134085"/>
                    </a:lnTo>
                    <a:cubicBezTo>
                      <a:pt x="0" y="60032"/>
                      <a:pt x="60032" y="0"/>
                      <a:pt x="134085" y="0"/>
                    </a:cubicBezTo>
                    <a:lnTo>
                      <a:pt x="1541979" y="0"/>
                    </a:lnTo>
                    <a:cubicBezTo>
                      <a:pt x="1616032" y="0"/>
                      <a:pt x="1676064" y="60032"/>
                      <a:pt x="1676064" y="134085"/>
                    </a:cubicBezTo>
                    <a:lnTo>
                      <a:pt x="1676064" y="1464424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>
                <a:off x="9156874" y="470602"/>
                <a:ext cx="1676064" cy="7305791"/>
              </a:xfrm>
              <a:custGeom>
                <a:avLst/>
                <a:gdLst/>
                <a:ahLst/>
                <a:cxnLst/>
                <a:rect r="r" b="b" t="t" l="l"/>
                <a:pathLst>
                  <a:path h="7305791" w="1676064">
                    <a:moveTo>
                      <a:pt x="0" y="7305791"/>
                    </a:moveTo>
                    <a:lnTo>
                      <a:pt x="0" y="134085"/>
                    </a:lnTo>
                    <a:cubicBezTo>
                      <a:pt x="0" y="98524"/>
                      <a:pt x="14127" y="64418"/>
                      <a:pt x="39273" y="39273"/>
                    </a:cubicBezTo>
                    <a:cubicBezTo>
                      <a:pt x="64419" y="14127"/>
                      <a:pt x="98525" y="0"/>
                      <a:pt x="134086" y="0"/>
                    </a:cubicBezTo>
                    <a:lnTo>
                      <a:pt x="1541980" y="0"/>
                    </a:lnTo>
                    <a:cubicBezTo>
                      <a:pt x="1616033" y="0"/>
                      <a:pt x="1676065" y="60032"/>
                      <a:pt x="1676065" y="134085"/>
                    </a:cubicBezTo>
                    <a:lnTo>
                      <a:pt x="1676065" y="7305791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>
                <a:off x="10988249" y="3502099"/>
                <a:ext cx="1676064" cy="4274294"/>
              </a:xfrm>
              <a:custGeom>
                <a:avLst/>
                <a:gdLst/>
                <a:ahLst/>
                <a:cxnLst/>
                <a:rect r="r" b="b" t="t" l="l"/>
                <a:pathLst>
                  <a:path h="4274294" w="1676064">
                    <a:moveTo>
                      <a:pt x="0" y="4274294"/>
                    </a:moveTo>
                    <a:lnTo>
                      <a:pt x="0" y="134085"/>
                    </a:lnTo>
                    <a:cubicBezTo>
                      <a:pt x="0" y="98523"/>
                      <a:pt x="14127" y="64419"/>
                      <a:pt x="39273" y="39272"/>
                    </a:cubicBezTo>
                    <a:cubicBezTo>
                      <a:pt x="64419" y="14127"/>
                      <a:pt x="98525" y="0"/>
                      <a:pt x="134086" y="0"/>
                    </a:cubicBezTo>
                    <a:lnTo>
                      <a:pt x="1541980" y="0"/>
                    </a:lnTo>
                    <a:cubicBezTo>
                      <a:pt x="1616033" y="0"/>
                      <a:pt x="1676065" y="60032"/>
                      <a:pt x="1676065" y="134085"/>
                    </a:cubicBezTo>
                    <a:lnTo>
                      <a:pt x="1676065" y="4274294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>
                <a:off x="12819624" y="2369338"/>
                <a:ext cx="1676064" cy="5407055"/>
              </a:xfrm>
              <a:custGeom>
                <a:avLst/>
                <a:gdLst/>
                <a:ahLst/>
                <a:cxnLst/>
                <a:rect r="r" b="b" t="t" l="l"/>
                <a:pathLst>
                  <a:path h="5407055" w="1676064">
                    <a:moveTo>
                      <a:pt x="0" y="5407055"/>
                    </a:moveTo>
                    <a:lnTo>
                      <a:pt x="0" y="134085"/>
                    </a:lnTo>
                    <a:cubicBezTo>
                      <a:pt x="0" y="98523"/>
                      <a:pt x="14128" y="64418"/>
                      <a:pt x="39273" y="39272"/>
                    </a:cubicBezTo>
                    <a:cubicBezTo>
                      <a:pt x="64419" y="14127"/>
                      <a:pt x="98525" y="0"/>
                      <a:pt x="134086" y="0"/>
                    </a:cubicBezTo>
                    <a:lnTo>
                      <a:pt x="1541980" y="0"/>
                    </a:lnTo>
                    <a:cubicBezTo>
                      <a:pt x="1616033" y="0"/>
                      <a:pt x="1676065" y="60032"/>
                      <a:pt x="1676065" y="134085"/>
                    </a:cubicBezTo>
                    <a:lnTo>
                      <a:pt x="1676065" y="5407055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</p:grpSp>
      </p:grpSp>
      <p:sp>
        <p:nvSpPr>
          <p:cNvPr name="TextBox 29" id="29"/>
          <p:cNvSpPr txBox="true"/>
          <p:nvPr/>
        </p:nvSpPr>
        <p:spPr>
          <a:xfrm rot="0">
            <a:off x="483451" y="3013500"/>
            <a:ext cx="5643393" cy="371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920"/>
              </a:lnSpc>
            </a:pPr>
            <a:r>
              <a:rPr lang="en-US" sz="4100" spc="123">
                <a:solidFill>
                  <a:srgbClr val="4D4A46"/>
                </a:solidFill>
                <a:latin typeface="Montserrat Extra-Bold Bold"/>
              </a:rPr>
              <a:t>Which aspects of the region's physical infrastructure are most important to address?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1028700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Brief Definition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1591876"/>
            <a:ext cx="7781786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A five-year strategic plan for economic development on southeast Nebraska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4018949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What It Does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4582126"/>
            <a:ext cx="7781786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Sets out an action plan with priority projects that will move our region's economy toward a sustainable future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7580699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Who's Involved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8143875"/>
            <a:ext cx="7781786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Members of the public, stakeholders (CEDS Strategy Committee), SENDD Staff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9144000" y="3462624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9" id="9"/>
          <p:cNvSpPr/>
          <p:nvPr/>
        </p:nvSpPr>
        <p:spPr>
          <a:xfrm rot="0">
            <a:off x="9144000" y="6790603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10" id="10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2797098" y="4143375"/>
            <a:ext cx="5643393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What is a CEDS?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27271" y="1421398"/>
            <a:ext cx="10532029" cy="7493280"/>
            <a:chOff x="0" y="0"/>
            <a:chExt cx="14042705" cy="9991040"/>
          </a:xfrm>
        </p:grpSpPr>
        <p:sp>
          <p:nvSpPr>
            <p:cNvPr name="TextBox 3" id="3"/>
            <p:cNvSpPr txBox="true"/>
            <p:nvPr/>
          </p:nvSpPr>
          <p:spPr>
            <a:xfrm rot="-2700000">
              <a:off x="-367418" y="8119357"/>
              <a:ext cx="337135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Infrastructure Growth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-2700000">
              <a:off x="842673" y="8189073"/>
              <a:ext cx="3568544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 Economic Opportunity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-2700000">
              <a:off x="3439021" y="7684583"/>
              <a:ext cx="2141631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Higher Wages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-2700000">
              <a:off x="4329582" y="7886653"/>
              <a:ext cx="2713170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Business Support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-2700000">
              <a:off x="6816069" y="7427669"/>
              <a:ext cx="141496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Start-ups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-2700000">
              <a:off x="6170303" y="8266106"/>
              <a:ext cx="3786425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Recruiting New Business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-2700000">
              <a:off x="9703123" y="7373716"/>
              <a:ext cx="1262366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Tourism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-2700000">
              <a:off x="9714943" y="7939773"/>
              <a:ext cx="2863416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Housing Programs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2700000">
              <a:off x="10860123" y="8036376"/>
              <a:ext cx="3136651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Workforce Initiatives</a:t>
              </a:r>
            </a:p>
          </p:txBody>
        </p:sp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1752320" y="202436"/>
              <a:ext cx="12290385" cy="6593330"/>
              <a:chOff x="0" y="0"/>
              <a:chExt cx="14495689" cy="7776393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-6350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2585781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0" y="5177912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0" y="7770043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819048" y="-47625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60%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819048" y="2150152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40%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819048" y="4347928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20% 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015730" y="6545705"/>
              <a:ext cx="564304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0% </a:t>
              </a:r>
            </a:p>
          </p:txBody>
        </p: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1752320" y="202436"/>
              <a:ext cx="12290385" cy="6593330"/>
              <a:chOff x="0" y="0"/>
              <a:chExt cx="14495689" cy="7776393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837389"/>
                <a:ext cx="1489835" cy="6939004"/>
              </a:xfrm>
              <a:custGeom>
                <a:avLst/>
                <a:gdLst/>
                <a:ahLst/>
                <a:cxnLst/>
                <a:rect r="r" b="b" t="t" l="l"/>
                <a:pathLst>
                  <a:path h="6939004" w="1489835">
                    <a:moveTo>
                      <a:pt x="0" y="6939004"/>
                    </a:moveTo>
                    <a:lnTo>
                      <a:pt x="0" y="119186"/>
                    </a:lnTo>
                    <a:cubicBezTo>
                      <a:pt x="0" y="53361"/>
                      <a:pt x="53362" y="0"/>
                      <a:pt x="119187" y="0"/>
                    </a:cubicBezTo>
                    <a:lnTo>
                      <a:pt x="1370648" y="0"/>
                    </a:lnTo>
                    <a:cubicBezTo>
                      <a:pt x="1436473" y="0"/>
                      <a:pt x="1489835" y="53361"/>
                      <a:pt x="1489835" y="119186"/>
                    </a:cubicBezTo>
                    <a:lnTo>
                      <a:pt x="1489835" y="6939004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>
                <a:off x="1625732" y="3399710"/>
                <a:ext cx="1489835" cy="4376683"/>
              </a:xfrm>
              <a:custGeom>
                <a:avLst/>
                <a:gdLst/>
                <a:ahLst/>
                <a:cxnLst/>
                <a:rect r="r" b="b" t="t" l="l"/>
                <a:pathLst>
                  <a:path h="4376683" w="1489835">
                    <a:moveTo>
                      <a:pt x="0" y="4376683"/>
                    </a:moveTo>
                    <a:lnTo>
                      <a:pt x="0" y="119187"/>
                    </a:lnTo>
                    <a:cubicBezTo>
                      <a:pt x="0" y="87576"/>
                      <a:pt x="12557" y="57261"/>
                      <a:pt x="34909" y="34909"/>
                    </a:cubicBezTo>
                    <a:cubicBezTo>
                      <a:pt x="57261" y="12557"/>
                      <a:pt x="87576" y="0"/>
                      <a:pt x="119186" y="0"/>
                    </a:cubicBezTo>
                    <a:lnTo>
                      <a:pt x="1370648" y="0"/>
                    </a:lnTo>
                    <a:cubicBezTo>
                      <a:pt x="1402258" y="0"/>
                      <a:pt x="1432574" y="12557"/>
                      <a:pt x="1454926" y="34909"/>
                    </a:cubicBezTo>
                    <a:cubicBezTo>
                      <a:pt x="1477277" y="57261"/>
                      <a:pt x="1489834" y="87576"/>
                      <a:pt x="1489834" y="119187"/>
                    </a:cubicBezTo>
                    <a:lnTo>
                      <a:pt x="1489834" y="4376683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>
                <a:off x="3251464" y="2890356"/>
                <a:ext cx="1489835" cy="4886036"/>
              </a:xfrm>
              <a:custGeom>
                <a:avLst/>
                <a:gdLst/>
                <a:ahLst/>
                <a:cxnLst/>
                <a:rect r="r" b="b" t="t" l="l"/>
                <a:pathLst>
                  <a:path h="4886036" w="1489835">
                    <a:moveTo>
                      <a:pt x="0" y="4886037"/>
                    </a:moveTo>
                    <a:lnTo>
                      <a:pt x="0" y="119187"/>
                    </a:lnTo>
                    <a:cubicBezTo>
                      <a:pt x="0" y="87577"/>
                      <a:pt x="12557" y="57261"/>
                      <a:pt x="34909" y="34909"/>
                    </a:cubicBezTo>
                    <a:cubicBezTo>
                      <a:pt x="57260" y="12558"/>
                      <a:pt x="87576" y="0"/>
                      <a:pt x="119186" y="0"/>
                    </a:cubicBezTo>
                    <a:lnTo>
                      <a:pt x="1370647" y="0"/>
                    </a:lnTo>
                    <a:cubicBezTo>
                      <a:pt x="1402258" y="0"/>
                      <a:pt x="1432573" y="12558"/>
                      <a:pt x="1454925" y="34909"/>
                    </a:cubicBezTo>
                    <a:cubicBezTo>
                      <a:pt x="1477277" y="57261"/>
                      <a:pt x="1489834" y="87577"/>
                      <a:pt x="1489834" y="119187"/>
                    </a:cubicBezTo>
                    <a:lnTo>
                      <a:pt x="1489834" y="4886037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>
                <a:off x="4877195" y="981252"/>
                <a:ext cx="1489835" cy="6795141"/>
              </a:xfrm>
              <a:custGeom>
                <a:avLst/>
                <a:gdLst/>
                <a:ahLst/>
                <a:cxnLst/>
                <a:rect r="r" b="b" t="t" l="l"/>
                <a:pathLst>
                  <a:path h="6795141" w="1489835">
                    <a:moveTo>
                      <a:pt x="0" y="6795141"/>
                    </a:moveTo>
                    <a:lnTo>
                      <a:pt x="0" y="119187"/>
                    </a:lnTo>
                    <a:cubicBezTo>
                      <a:pt x="0" y="53362"/>
                      <a:pt x="53362" y="0"/>
                      <a:pt x="119187" y="0"/>
                    </a:cubicBezTo>
                    <a:lnTo>
                      <a:pt x="1370648" y="0"/>
                    </a:lnTo>
                    <a:cubicBezTo>
                      <a:pt x="1402259" y="0"/>
                      <a:pt x="1432574" y="12557"/>
                      <a:pt x="1454926" y="34909"/>
                    </a:cubicBezTo>
                    <a:cubicBezTo>
                      <a:pt x="1477278" y="57261"/>
                      <a:pt x="1489835" y="87576"/>
                      <a:pt x="1489835" y="119187"/>
                    </a:cubicBezTo>
                    <a:lnTo>
                      <a:pt x="1489835" y="6795141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>
                <a:off x="6502927" y="1992183"/>
                <a:ext cx="1489835" cy="5784210"/>
              </a:xfrm>
              <a:custGeom>
                <a:avLst/>
                <a:gdLst/>
                <a:ahLst/>
                <a:cxnLst/>
                <a:rect r="r" b="b" t="t" l="l"/>
                <a:pathLst>
                  <a:path h="5784210" w="1489835">
                    <a:moveTo>
                      <a:pt x="0" y="5784210"/>
                    </a:moveTo>
                    <a:lnTo>
                      <a:pt x="0" y="119187"/>
                    </a:lnTo>
                    <a:cubicBezTo>
                      <a:pt x="0" y="53362"/>
                      <a:pt x="53362" y="0"/>
                      <a:pt x="119187" y="0"/>
                    </a:cubicBezTo>
                    <a:lnTo>
                      <a:pt x="1370648" y="0"/>
                    </a:lnTo>
                    <a:cubicBezTo>
                      <a:pt x="1436473" y="0"/>
                      <a:pt x="1489835" y="53362"/>
                      <a:pt x="1489835" y="119187"/>
                    </a:cubicBezTo>
                    <a:lnTo>
                      <a:pt x="1489835" y="578421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>
                <a:off x="8128659" y="742776"/>
                <a:ext cx="1489835" cy="7033617"/>
              </a:xfrm>
              <a:custGeom>
                <a:avLst/>
                <a:gdLst/>
                <a:ahLst/>
                <a:cxnLst/>
                <a:rect r="r" b="b" t="t" l="l"/>
                <a:pathLst>
                  <a:path h="7033617" w="1489835">
                    <a:moveTo>
                      <a:pt x="0" y="7033617"/>
                    </a:moveTo>
                    <a:lnTo>
                      <a:pt x="0" y="119187"/>
                    </a:lnTo>
                    <a:cubicBezTo>
                      <a:pt x="0" y="53362"/>
                      <a:pt x="53362" y="0"/>
                      <a:pt x="119186" y="0"/>
                    </a:cubicBezTo>
                    <a:lnTo>
                      <a:pt x="1370648" y="0"/>
                    </a:lnTo>
                    <a:cubicBezTo>
                      <a:pt x="1436473" y="0"/>
                      <a:pt x="1489835" y="53362"/>
                      <a:pt x="1489835" y="119187"/>
                    </a:cubicBezTo>
                    <a:lnTo>
                      <a:pt x="1489835" y="7033617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>
                <a:off x="9754391" y="1992183"/>
                <a:ext cx="1489835" cy="5784210"/>
              </a:xfrm>
              <a:custGeom>
                <a:avLst/>
                <a:gdLst/>
                <a:ahLst/>
                <a:cxnLst/>
                <a:rect r="r" b="b" t="t" l="l"/>
                <a:pathLst>
                  <a:path h="5784210" w="1489835">
                    <a:moveTo>
                      <a:pt x="0" y="5784210"/>
                    </a:moveTo>
                    <a:lnTo>
                      <a:pt x="0" y="119187"/>
                    </a:lnTo>
                    <a:cubicBezTo>
                      <a:pt x="0" y="53362"/>
                      <a:pt x="53362" y="0"/>
                      <a:pt x="119186" y="0"/>
                    </a:cubicBezTo>
                    <a:lnTo>
                      <a:pt x="1370647" y="0"/>
                    </a:lnTo>
                    <a:cubicBezTo>
                      <a:pt x="1402257" y="0"/>
                      <a:pt x="1432573" y="12557"/>
                      <a:pt x="1454925" y="34909"/>
                    </a:cubicBezTo>
                    <a:cubicBezTo>
                      <a:pt x="1477277" y="57261"/>
                      <a:pt x="1489834" y="87576"/>
                      <a:pt x="1489834" y="119187"/>
                    </a:cubicBezTo>
                    <a:lnTo>
                      <a:pt x="1489834" y="578421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>
                <a:off x="11380122" y="23459"/>
                <a:ext cx="1489835" cy="7752933"/>
              </a:xfrm>
              <a:custGeom>
                <a:avLst/>
                <a:gdLst/>
                <a:ahLst/>
                <a:cxnLst/>
                <a:rect r="r" b="b" t="t" l="l"/>
                <a:pathLst>
                  <a:path h="7752933" w="1489835">
                    <a:moveTo>
                      <a:pt x="0" y="7752934"/>
                    </a:moveTo>
                    <a:lnTo>
                      <a:pt x="0" y="119187"/>
                    </a:lnTo>
                    <a:cubicBezTo>
                      <a:pt x="0" y="53362"/>
                      <a:pt x="53362" y="1"/>
                      <a:pt x="119187" y="1"/>
                    </a:cubicBezTo>
                    <a:lnTo>
                      <a:pt x="1370648" y="1"/>
                    </a:lnTo>
                    <a:cubicBezTo>
                      <a:pt x="1402258" y="0"/>
                      <a:pt x="1432574" y="12557"/>
                      <a:pt x="1454926" y="34909"/>
                    </a:cubicBezTo>
                    <a:cubicBezTo>
                      <a:pt x="1477278" y="57261"/>
                      <a:pt x="1489835" y="87577"/>
                      <a:pt x="1489835" y="119187"/>
                    </a:cubicBezTo>
                    <a:lnTo>
                      <a:pt x="1489835" y="7752934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>
                <a:off x="13005854" y="3709470"/>
                <a:ext cx="1489835" cy="4066923"/>
              </a:xfrm>
              <a:custGeom>
                <a:avLst/>
                <a:gdLst/>
                <a:ahLst/>
                <a:cxnLst/>
                <a:rect r="r" b="b" t="t" l="l"/>
                <a:pathLst>
                  <a:path h="4066923" w="1489835">
                    <a:moveTo>
                      <a:pt x="0" y="4066923"/>
                    </a:moveTo>
                    <a:lnTo>
                      <a:pt x="0" y="119186"/>
                    </a:lnTo>
                    <a:cubicBezTo>
                      <a:pt x="0" y="53362"/>
                      <a:pt x="53361" y="0"/>
                      <a:pt x="119187" y="0"/>
                    </a:cubicBezTo>
                    <a:lnTo>
                      <a:pt x="1370648" y="0"/>
                    </a:lnTo>
                    <a:cubicBezTo>
                      <a:pt x="1436474" y="0"/>
                      <a:pt x="1489835" y="53362"/>
                      <a:pt x="1489835" y="119186"/>
                    </a:cubicBezTo>
                    <a:lnTo>
                      <a:pt x="1489835" y="4066923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sp>
        <p:nvSpPr>
          <p:cNvPr name="TextBox 31" id="31"/>
          <p:cNvSpPr txBox="true"/>
          <p:nvPr/>
        </p:nvSpPr>
        <p:spPr>
          <a:xfrm rot="0">
            <a:off x="483451" y="3013500"/>
            <a:ext cx="5643393" cy="371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920"/>
              </a:lnSpc>
            </a:pPr>
            <a:r>
              <a:rPr lang="en-US" sz="4100" spc="123">
                <a:solidFill>
                  <a:srgbClr val="4D4A46"/>
                </a:solidFill>
                <a:latin typeface="Montserrat Extra-Bold Bold"/>
              </a:rPr>
              <a:t>Which economic development conditions are most important for southeast Nebraska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52918" y="1421398"/>
            <a:ext cx="10006382" cy="7428322"/>
            <a:chOff x="0" y="0"/>
            <a:chExt cx="13341842" cy="9904430"/>
          </a:xfrm>
        </p:grpSpPr>
        <p:sp>
          <p:nvSpPr>
            <p:cNvPr name="TextBox 3" id="3"/>
            <p:cNvSpPr txBox="true"/>
            <p:nvPr/>
          </p:nvSpPr>
          <p:spPr>
            <a:xfrm rot="-2700000">
              <a:off x="-209184" y="7737346"/>
              <a:ext cx="229086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Small Business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-2700000">
              <a:off x="1907977" y="7373716"/>
              <a:ext cx="1262366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Tourism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-2700000">
              <a:off x="1888814" y="7894981"/>
              <a:ext cx="2736725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Entrepreneurship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-2700000">
              <a:off x="3948819" y="7555026"/>
              <a:ext cx="17751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Agriculture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-2700000">
              <a:off x="3575947" y="8222801"/>
              <a:ext cx="3663941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Information Technology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-2700000">
              <a:off x="6022116" y="7722891"/>
              <a:ext cx="2249983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Manufacturing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-2700000">
              <a:off x="8458375" y="7227086"/>
              <a:ext cx="847634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Retail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-2700000">
              <a:off x="9103977" y="7472996"/>
              <a:ext cx="1543172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Education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2700000">
              <a:off x="10221765" y="7523320"/>
              <a:ext cx="1685510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Healthcare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-2700000">
              <a:off x="11811594" y="7378118"/>
              <a:ext cx="1274816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Housing</a:t>
              </a:r>
            </a:p>
          </p:txBody>
        </p: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1051457" y="202436"/>
              <a:ext cx="12290385" cy="6593330"/>
              <a:chOff x="0" y="0"/>
              <a:chExt cx="14495689" cy="7776393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0" y="-6350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0" y="1548929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0" y="3104207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>
                <a:off x="0" y="4659486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>
                <a:off x="0" y="6214764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0" y="7770043"/>
                <a:ext cx="14495689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4495689">
                    <a:moveTo>
                      <a:pt x="0" y="0"/>
                    </a:moveTo>
                    <a:lnTo>
                      <a:pt x="14495689" y="0"/>
                    </a:lnTo>
                    <a:lnTo>
                      <a:pt x="1449568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118185" y="-47625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50%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18185" y="1271041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40%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18185" y="2589707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30% 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18185" y="3908373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20% 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18185" y="5227039"/>
              <a:ext cx="760987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10%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314867" y="6545705"/>
              <a:ext cx="564304" cy="452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848"/>
                </a:lnSpc>
              </a:pPr>
              <a:r>
                <a:rPr lang="en-US" sz="2034">
                  <a:solidFill>
                    <a:srgbClr val="000000"/>
                  </a:solidFill>
                  <a:latin typeface="Open Sans Light"/>
                </a:rPr>
                <a:t>0% </a:t>
              </a:r>
            </a:p>
          </p:txBody>
        </p: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1051457" y="202436"/>
              <a:ext cx="12290385" cy="6593330"/>
              <a:chOff x="0" y="0"/>
              <a:chExt cx="14495689" cy="7776393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5446457"/>
                <a:ext cx="1340851" cy="2329936"/>
              </a:xfrm>
              <a:custGeom>
                <a:avLst/>
                <a:gdLst/>
                <a:ahLst/>
                <a:cxnLst/>
                <a:rect r="r" b="b" t="t" l="l"/>
                <a:pathLst>
                  <a:path h="2329936" w="1340851">
                    <a:moveTo>
                      <a:pt x="0" y="2329936"/>
                    </a:moveTo>
                    <a:lnTo>
                      <a:pt x="0" y="107268"/>
                    </a:lnTo>
                    <a:cubicBezTo>
                      <a:pt x="0" y="48025"/>
                      <a:pt x="48026" y="0"/>
                      <a:pt x="107268" y="0"/>
                    </a:cubicBezTo>
                    <a:lnTo>
                      <a:pt x="1233583" y="0"/>
                    </a:lnTo>
                    <a:cubicBezTo>
                      <a:pt x="1292826" y="0"/>
                      <a:pt x="1340851" y="48025"/>
                      <a:pt x="1340851" y="107268"/>
                    </a:cubicBezTo>
                    <a:lnTo>
                      <a:pt x="1340851" y="2329936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>
                <a:off x="1461649" y="7233472"/>
                <a:ext cx="1340851" cy="542921"/>
              </a:xfrm>
              <a:custGeom>
                <a:avLst/>
                <a:gdLst/>
                <a:ahLst/>
                <a:cxnLst/>
                <a:rect r="r" b="b" t="t" l="l"/>
                <a:pathLst>
                  <a:path h="542921" w="1340851">
                    <a:moveTo>
                      <a:pt x="0" y="542921"/>
                    </a:moveTo>
                    <a:lnTo>
                      <a:pt x="0" y="107268"/>
                    </a:lnTo>
                    <a:cubicBezTo>
                      <a:pt x="0" y="48025"/>
                      <a:pt x="48025" y="0"/>
                      <a:pt x="107268" y="0"/>
                    </a:cubicBezTo>
                    <a:lnTo>
                      <a:pt x="1233583" y="0"/>
                    </a:lnTo>
                    <a:cubicBezTo>
                      <a:pt x="1292825" y="0"/>
                      <a:pt x="1340851" y="48025"/>
                      <a:pt x="1340851" y="107268"/>
                    </a:cubicBezTo>
                    <a:lnTo>
                      <a:pt x="1340851" y="542921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>
                <a:off x="2923297" y="6875758"/>
                <a:ext cx="1340851" cy="900635"/>
              </a:xfrm>
              <a:custGeom>
                <a:avLst/>
                <a:gdLst/>
                <a:ahLst/>
                <a:cxnLst/>
                <a:rect r="r" b="b" t="t" l="l"/>
                <a:pathLst>
                  <a:path h="900635" w="1340851">
                    <a:moveTo>
                      <a:pt x="0" y="900635"/>
                    </a:moveTo>
                    <a:lnTo>
                      <a:pt x="0" y="107268"/>
                    </a:lnTo>
                    <a:cubicBezTo>
                      <a:pt x="0" y="48025"/>
                      <a:pt x="48026" y="0"/>
                      <a:pt x="107268" y="0"/>
                    </a:cubicBezTo>
                    <a:lnTo>
                      <a:pt x="1233583" y="0"/>
                    </a:lnTo>
                    <a:cubicBezTo>
                      <a:pt x="1292826" y="0"/>
                      <a:pt x="1340851" y="48026"/>
                      <a:pt x="1340851" y="107268"/>
                    </a:cubicBezTo>
                    <a:lnTo>
                      <a:pt x="1340851" y="900635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>
                <a:off x="4384946" y="6518043"/>
                <a:ext cx="1340851" cy="1258350"/>
              </a:xfrm>
              <a:custGeom>
                <a:avLst/>
                <a:gdLst/>
                <a:ahLst/>
                <a:cxnLst/>
                <a:rect r="r" b="b" t="t" l="l"/>
                <a:pathLst>
                  <a:path h="1258350" w="1340851">
                    <a:moveTo>
                      <a:pt x="0" y="1258350"/>
                    </a:moveTo>
                    <a:lnTo>
                      <a:pt x="0" y="107269"/>
                    </a:lnTo>
                    <a:cubicBezTo>
                      <a:pt x="0" y="78819"/>
                      <a:pt x="11301" y="51535"/>
                      <a:pt x="31418" y="31418"/>
                    </a:cubicBezTo>
                    <a:cubicBezTo>
                      <a:pt x="51534" y="11302"/>
                      <a:pt x="78818" y="0"/>
                      <a:pt x="107268" y="0"/>
                    </a:cubicBezTo>
                    <a:lnTo>
                      <a:pt x="1233583" y="0"/>
                    </a:lnTo>
                    <a:cubicBezTo>
                      <a:pt x="1262032" y="0"/>
                      <a:pt x="1289316" y="11302"/>
                      <a:pt x="1309433" y="31418"/>
                    </a:cubicBezTo>
                    <a:cubicBezTo>
                      <a:pt x="1329550" y="51535"/>
                      <a:pt x="1340851" y="78819"/>
                      <a:pt x="1340851" y="107269"/>
                    </a:cubicBezTo>
                    <a:lnTo>
                      <a:pt x="1340851" y="125835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>
                <a:off x="5846594" y="6875758"/>
                <a:ext cx="1340851" cy="900635"/>
              </a:xfrm>
              <a:custGeom>
                <a:avLst/>
                <a:gdLst/>
                <a:ahLst/>
                <a:cxnLst/>
                <a:rect r="r" b="b" t="t" l="l"/>
                <a:pathLst>
                  <a:path h="900635" w="1340851">
                    <a:moveTo>
                      <a:pt x="0" y="900635"/>
                    </a:moveTo>
                    <a:lnTo>
                      <a:pt x="0" y="107268"/>
                    </a:lnTo>
                    <a:cubicBezTo>
                      <a:pt x="0" y="48025"/>
                      <a:pt x="48026" y="0"/>
                      <a:pt x="107269" y="0"/>
                    </a:cubicBezTo>
                    <a:lnTo>
                      <a:pt x="1233584" y="0"/>
                    </a:lnTo>
                    <a:cubicBezTo>
                      <a:pt x="1292826" y="0"/>
                      <a:pt x="1340852" y="48026"/>
                      <a:pt x="1340852" y="107268"/>
                    </a:cubicBezTo>
                    <a:lnTo>
                      <a:pt x="1340852" y="900635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>
                <a:off x="7308243" y="7054614"/>
                <a:ext cx="1340851" cy="721778"/>
              </a:xfrm>
              <a:custGeom>
                <a:avLst/>
                <a:gdLst/>
                <a:ahLst/>
                <a:cxnLst/>
                <a:rect r="r" b="b" t="t" l="l"/>
                <a:pathLst>
                  <a:path h="721778" w="1340851">
                    <a:moveTo>
                      <a:pt x="0" y="721779"/>
                    </a:moveTo>
                    <a:lnTo>
                      <a:pt x="0" y="107269"/>
                    </a:lnTo>
                    <a:cubicBezTo>
                      <a:pt x="0" y="78820"/>
                      <a:pt x="11301" y="51535"/>
                      <a:pt x="31418" y="31419"/>
                    </a:cubicBezTo>
                    <a:cubicBezTo>
                      <a:pt x="51535" y="11302"/>
                      <a:pt x="78819" y="0"/>
                      <a:pt x="107268" y="0"/>
                    </a:cubicBezTo>
                    <a:lnTo>
                      <a:pt x="1233583" y="0"/>
                    </a:lnTo>
                    <a:cubicBezTo>
                      <a:pt x="1262032" y="0"/>
                      <a:pt x="1289317" y="11302"/>
                      <a:pt x="1309433" y="31419"/>
                    </a:cubicBezTo>
                    <a:cubicBezTo>
                      <a:pt x="1329550" y="51535"/>
                      <a:pt x="1340852" y="78820"/>
                      <a:pt x="1340852" y="107269"/>
                    </a:cubicBezTo>
                    <a:lnTo>
                      <a:pt x="1340852" y="721779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>
                <a:off x="8769892" y="7591185"/>
                <a:ext cx="1340851" cy="185207"/>
              </a:xfrm>
              <a:custGeom>
                <a:avLst/>
                <a:gdLst/>
                <a:ahLst/>
                <a:cxnLst/>
                <a:rect r="r" b="b" t="t" l="l"/>
                <a:pathLst>
                  <a:path h="185207" w="1340851">
                    <a:moveTo>
                      <a:pt x="0" y="185208"/>
                    </a:moveTo>
                    <a:lnTo>
                      <a:pt x="0" y="107269"/>
                    </a:lnTo>
                    <a:cubicBezTo>
                      <a:pt x="0" y="78820"/>
                      <a:pt x="11301" y="51535"/>
                      <a:pt x="31417" y="31419"/>
                    </a:cubicBezTo>
                    <a:cubicBezTo>
                      <a:pt x="51535" y="11302"/>
                      <a:pt x="78818" y="0"/>
                      <a:pt x="107268" y="0"/>
                    </a:cubicBezTo>
                    <a:lnTo>
                      <a:pt x="1233583" y="0"/>
                    </a:lnTo>
                    <a:cubicBezTo>
                      <a:pt x="1262032" y="0"/>
                      <a:pt x="1289316" y="11302"/>
                      <a:pt x="1309433" y="31419"/>
                    </a:cubicBezTo>
                    <a:cubicBezTo>
                      <a:pt x="1329550" y="51535"/>
                      <a:pt x="1340851" y="78820"/>
                      <a:pt x="1340851" y="107269"/>
                    </a:cubicBezTo>
                    <a:lnTo>
                      <a:pt x="1340851" y="185208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Freeform 34" id="34"/>
              <p:cNvSpPr/>
              <p:nvPr/>
            </p:nvSpPr>
            <p:spPr>
              <a:xfrm>
                <a:off x="10231541" y="7233472"/>
                <a:ext cx="1340851" cy="542921"/>
              </a:xfrm>
              <a:custGeom>
                <a:avLst/>
                <a:gdLst/>
                <a:ahLst/>
                <a:cxnLst/>
                <a:rect r="r" b="b" t="t" l="l"/>
                <a:pathLst>
                  <a:path h="542921" w="1340851">
                    <a:moveTo>
                      <a:pt x="0" y="542921"/>
                    </a:moveTo>
                    <a:lnTo>
                      <a:pt x="0" y="107268"/>
                    </a:lnTo>
                    <a:cubicBezTo>
                      <a:pt x="0" y="48025"/>
                      <a:pt x="48025" y="0"/>
                      <a:pt x="107267" y="0"/>
                    </a:cubicBezTo>
                    <a:lnTo>
                      <a:pt x="1233582" y="0"/>
                    </a:lnTo>
                    <a:cubicBezTo>
                      <a:pt x="1292825" y="0"/>
                      <a:pt x="1340850" y="48025"/>
                      <a:pt x="1340850" y="107268"/>
                    </a:cubicBezTo>
                    <a:lnTo>
                      <a:pt x="1340850" y="542921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>
                <a:off x="11693189" y="6875758"/>
                <a:ext cx="1340851" cy="900635"/>
              </a:xfrm>
              <a:custGeom>
                <a:avLst/>
                <a:gdLst/>
                <a:ahLst/>
                <a:cxnLst/>
                <a:rect r="r" b="b" t="t" l="l"/>
                <a:pathLst>
                  <a:path h="900635" w="1340851">
                    <a:moveTo>
                      <a:pt x="0" y="900635"/>
                    </a:moveTo>
                    <a:lnTo>
                      <a:pt x="0" y="107268"/>
                    </a:lnTo>
                    <a:cubicBezTo>
                      <a:pt x="0" y="78818"/>
                      <a:pt x="11301" y="51535"/>
                      <a:pt x="31418" y="31417"/>
                    </a:cubicBezTo>
                    <a:cubicBezTo>
                      <a:pt x="51534" y="11301"/>
                      <a:pt x="78819" y="0"/>
                      <a:pt x="107268" y="0"/>
                    </a:cubicBezTo>
                    <a:lnTo>
                      <a:pt x="1233583" y="0"/>
                    </a:lnTo>
                    <a:cubicBezTo>
                      <a:pt x="1292825" y="0"/>
                      <a:pt x="1340851" y="48026"/>
                      <a:pt x="1340851" y="107268"/>
                    </a:cubicBezTo>
                    <a:lnTo>
                      <a:pt x="1340851" y="900635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>
                <a:off x="13154837" y="440015"/>
                <a:ext cx="1340851" cy="7336378"/>
              </a:xfrm>
              <a:custGeom>
                <a:avLst/>
                <a:gdLst/>
                <a:ahLst/>
                <a:cxnLst/>
                <a:rect r="r" b="b" t="t" l="l"/>
                <a:pathLst>
                  <a:path h="7336378" w="1340851">
                    <a:moveTo>
                      <a:pt x="0" y="7336378"/>
                    </a:moveTo>
                    <a:lnTo>
                      <a:pt x="0" y="107268"/>
                    </a:lnTo>
                    <a:cubicBezTo>
                      <a:pt x="0" y="48026"/>
                      <a:pt x="48025" y="0"/>
                      <a:pt x="107268" y="0"/>
                    </a:cubicBezTo>
                    <a:lnTo>
                      <a:pt x="1233584" y="0"/>
                    </a:lnTo>
                    <a:cubicBezTo>
                      <a:pt x="1292827" y="0"/>
                      <a:pt x="1340852" y="48026"/>
                      <a:pt x="1340852" y="107268"/>
                    </a:cubicBezTo>
                    <a:lnTo>
                      <a:pt x="1340852" y="7336378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</p:grpSp>
      <p:sp>
        <p:nvSpPr>
          <p:cNvPr name="TextBox 37" id="37"/>
          <p:cNvSpPr txBox="true"/>
          <p:nvPr/>
        </p:nvSpPr>
        <p:spPr>
          <a:xfrm rot="0">
            <a:off x="483451" y="4251750"/>
            <a:ext cx="564339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920"/>
              </a:lnSpc>
            </a:pPr>
            <a:r>
              <a:rPr lang="en-US" sz="4100" spc="123">
                <a:solidFill>
                  <a:srgbClr val="4D4A46"/>
                </a:solidFill>
                <a:latin typeface="Montserrat Extra-Bold Bold"/>
              </a:rPr>
              <a:t>Pursuing a targeted approach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44927" y="2257425"/>
            <a:ext cx="7781786" cy="568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Please be concise–allow others to speak, and do not interrupt others</a:t>
            </a:r>
          </a:p>
          <a:p>
            <a:pPr>
              <a:lnSpc>
                <a:spcPts val="4500"/>
              </a:lnSpc>
            </a:pPr>
          </a:p>
          <a:p>
            <a:pPr>
              <a:lnSpc>
                <a:spcPts val="4500"/>
              </a:lnSpc>
            </a:pPr>
            <a:r>
              <a:rPr lang="en-US" sz="1200" spc="12">
                <a:solidFill>
                  <a:srgbClr val="4D4A46"/>
                </a:solidFill>
                <a:latin typeface="Arimo"/>
              </a:rPr>
              <a:t>Please be respectful–direct comments to issues, not individuals or other participants</a:t>
            </a:r>
          </a:p>
          <a:p>
            <a:pPr>
              <a:lnSpc>
                <a:spcPts val="4500"/>
              </a:lnSpc>
            </a:pPr>
          </a:p>
          <a:p>
            <a:pPr>
              <a:lnSpc>
                <a:spcPts val="4500"/>
              </a:lnSpc>
            </a:pPr>
            <a:r>
              <a:rPr lang="en-US" sz="1200" spc="12">
                <a:solidFill>
                  <a:srgbClr val="4D4A46"/>
                </a:solidFill>
                <a:latin typeface="Arimo"/>
              </a:rPr>
              <a:t>Please be constructive–offer ideas that can help build a more resilient region for southeast Nebraska</a:t>
            </a:r>
          </a:p>
          <a:p>
            <a:pPr>
              <a:lnSpc>
                <a:spcPts val="4500"/>
              </a:lnSpc>
            </a:pPr>
          </a:p>
        </p:txBody>
      </p:sp>
      <p:sp>
        <p:nvSpPr>
          <p:cNvPr name="AutoShape 3" id="3"/>
          <p:cNvSpPr/>
          <p:nvPr/>
        </p:nvSpPr>
        <p:spPr>
          <a:xfrm rot="0">
            <a:off x="9044927" y="7943850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4" id="4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2797098" y="3152775"/>
            <a:ext cx="4869836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"/>
              </a:rPr>
              <a:t>Focus Group Ground Rules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7080" y="970960"/>
            <a:ext cx="15205931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spc="150">
                <a:solidFill>
                  <a:srgbClr val="4D4A46"/>
                </a:solidFill>
                <a:latin typeface="Montserrat Extra-Bold"/>
              </a:rPr>
              <a:t>Regional Priorities: Equitable Growth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7080" y="970960"/>
            <a:ext cx="15205931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spc="150">
                <a:solidFill>
                  <a:srgbClr val="4D4A46"/>
                </a:solidFill>
                <a:latin typeface="Montserrat Extra-Bold"/>
              </a:rPr>
              <a:t>Regional Priorities: Connectivity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7080" y="974135"/>
            <a:ext cx="15205931" cy="7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spc="150">
                <a:solidFill>
                  <a:srgbClr val="4D4A46"/>
                </a:solidFill>
                <a:latin typeface="Montserrat Extra-Bold"/>
              </a:rPr>
              <a:t>Regional Priorities: ALL (7)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3" id="3"/>
          <p:cNvSpPr txBox="true"/>
          <p:nvPr/>
        </p:nvSpPr>
        <p:spPr>
          <a:xfrm rot="0">
            <a:off x="8243354" y="4933950"/>
            <a:ext cx="9015946" cy="212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2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1.</a:t>
            </a:r>
            <a:r>
              <a:rPr lang="en-US" sz="3000" spc="30">
                <a:solidFill>
                  <a:srgbClr val="4D4A46"/>
                </a:solidFill>
                <a:latin typeface="Open Sans Light"/>
              </a:rPr>
              <a:t>Which are most achievable in a 5-year timeframe?</a:t>
            </a:r>
          </a:p>
          <a:p>
            <a:pPr>
              <a:lnSpc>
                <a:spcPts val="582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2.Which priority has the highest impact?</a:t>
            </a:r>
          </a:p>
          <a:p>
            <a:pPr>
              <a:lnSpc>
                <a:spcPts val="582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3.Which best promotes economic resilience?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385966" y="2736436"/>
            <a:ext cx="8581485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Light Bold"/>
              </a:rPr>
              <a:t>How well do the priorities meet the following criteria: (Take-home assignment, maybe*)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15423" y="3300900"/>
            <a:ext cx="5643393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Evaluating Regional Priorities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6C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388295">
            <a:off x="5077679" y="-4748708"/>
            <a:ext cx="13236596" cy="1323659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96702" y="4084579"/>
            <a:ext cx="11878379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36"/>
              </a:lnSpc>
            </a:pPr>
            <a:r>
              <a:rPr lang="en-US" sz="10030">
                <a:solidFill>
                  <a:srgbClr val="FFFFFF"/>
                </a:solidFill>
                <a:latin typeface="Montserrat Classic"/>
              </a:rPr>
              <a:t>Developing the  CEDS Action Plan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737900" y="7823871"/>
            <a:ext cx="4435903" cy="0"/>
          </a:xfrm>
          <a:prstGeom prst="line">
            <a:avLst/>
          </a:prstGeom>
          <a:ln cap="rnd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737900" y="8303287"/>
            <a:ext cx="13216103" cy="708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3900" spc="39">
                <a:solidFill>
                  <a:srgbClr val="FFFFFF"/>
                </a:solidFill>
                <a:latin typeface="Open Sans Light"/>
              </a:rPr>
              <a:t>How do we get there?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614799"/>
            <a:ext cx="914400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Goal: Support Regional Broadband Expansion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1787577"/>
            <a:ext cx="778178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 Bold"/>
              </a:rPr>
              <a:t>Outcomes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2709977"/>
            <a:ext cx="7781786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A broadband mapping initiative was created to access the quality of broadband services in the region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4872798"/>
            <a:ext cx="7781786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Census tracts and counties are provided with solutions to access more funds through this data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7038975"/>
            <a:ext cx="7781786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Gaps and opportunities for broadband expansion through partnerships and collaborations are identified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9144000" y="6788056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8" id="8"/>
          <p:cNvSpPr/>
          <p:nvPr/>
        </p:nvSpPr>
        <p:spPr>
          <a:xfrm rot="0">
            <a:off x="9144000" y="8878178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9" id="9"/>
          <p:cNvSpPr/>
          <p:nvPr/>
        </p:nvSpPr>
        <p:spPr>
          <a:xfrm rot="0">
            <a:off x="9144000" y="4643409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10" id="10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2797098" y="3152775"/>
            <a:ext cx="5152669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Past CEDS Project and Initiatives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325750" y="1998551"/>
            <a:ext cx="9144000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Initiatives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325750" y="5038147"/>
            <a:ext cx="9144000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Extra Bold Bold"/>
              </a:rPr>
              <a:t>Projects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325750" y="2593978"/>
            <a:ext cx="7781786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No definite end date</a:t>
            </a:r>
          </a:p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Clear purpose and particular approach</a:t>
            </a:r>
          </a:p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Individual steps to be determined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25750" y="5771978"/>
            <a:ext cx="7781786" cy="340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SMART: Specific, Measurable, Achievable, Realistic, Timeframe</a:t>
            </a:r>
          </a:p>
          <a:p>
            <a:pPr>
              <a:lnSpc>
                <a:spcPts val="4500"/>
              </a:lnSpc>
            </a:pPr>
            <a:r>
              <a:rPr lang="en-US" sz="1200" spc="12">
                <a:solidFill>
                  <a:srgbClr val="4D4A46"/>
                </a:solidFill>
                <a:latin typeface="Arimo"/>
              </a:rPr>
              <a:t>Definitive start and end</a:t>
            </a:r>
          </a:p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Deliverables; </a:t>
            </a:r>
            <a:r>
              <a:rPr lang="en-US" sz="1200" spc="12">
                <a:solidFill>
                  <a:srgbClr val="4D4A46"/>
                </a:solidFill>
                <a:latin typeface="Arimo"/>
              </a:rPr>
              <a:t>Final report or other tangible results</a:t>
            </a:r>
          </a:p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Partnerships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25750" y="4703084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7" id="7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sp>
        <p:nvSpPr>
          <p:cNvPr name="TextBox 8" id="8"/>
          <p:cNvSpPr txBox="true"/>
          <p:nvPr/>
        </p:nvSpPr>
        <p:spPr>
          <a:xfrm rot="0">
            <a:off x="2797098" y="2657475"/>
            <a:ext cx="5152669" cy="496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What makes up a CEDS Action Plan?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00913" y="4942339"/>
            <a:ext cx="10322868" cy="256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00"/>
              </a:lnSpc>
            </a:pPr>
            <a:r>
              <a:rPr lang="en-US" sz="3400">
                <a:solidFill>
                  <a:srgbClr val="333230"/>
                </a:solidFill>
                <a:latin typeface="Open Sans Light"/>
              </a:rPr>
              <a:t>To identify a set of top priority issues to address over the next five years in order for the CEDS to have the greatest positive impact on regional economic performance long-term.</a:t>
            </a:r>
          </a:p>
        </p:txBody>
      </p:sp>
      <p:sp>
        <p:nvSpPr>
          <p:cNvPr name="AutoShape 3" id="3"/>
          <p:cNvSpPr/>
          <p:nvPr/>
        </p:nvSpPr>
        <p:spPr>
          <a:xfrm rot="-1732836">
            <a:off x="-1660766" y="5052642"/>
            <a:ext cx="6079387" cy="9525"/>
          </a:xfrm>
          <a:prstGeom prst="rect">
            <a:avLst/>
          </a:prstGeom>
          <a:solidFill>
            <a:srgbClr val="333230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04637" y="-4391186"/>
            <a:ext cx="7558902" cy="755890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464" y="4221418"/>
            <a:ext cx="6573912" cy="657391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176874" y="-2024501"/>
            <a:ext cx="6362718" cy="404900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4437341" y="3246941"/>
            <a:ext cx="7479066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Meeting Goal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413843" y="4152900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3" id="3"/>
          <p:cNvSpPr/>
          <p:nvPr/>
        </p:nvSpPr>
        <p:spPr>
          <a:xfrm rot="0">
            <a:off x="9413843" y="6333897"/>
            <a:ext cx="1608044" cy="34123"/>
          </a:xfrm>
          <a:prstGeom prst="rect">
            <a:avLst/>
          </a:prstGeom>
          <a:solidFill>
            <a:srgbClr val="E4D4C5"/>
          </a:solidFill>
        </p:spPr>
      </p:sp>
      <p:sp>
        <p:nvSpPr>
          <p:cNvPr name="AutoShape 4" id="4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292429" y="2638263"/>
            <a:ext cx="661478" cy="91554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292429" y="4885584"/>
            <a:ext cx="782892" cy="78289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13843" y="7120377"/>
            <a:ext cx="735648" cy="634497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797098" y="4143375"/>
            <a:ext cx="5643393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What does EDA Fund?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06250" y="2867433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Light Bold"/>
              </a:rPr>
              <a:t>Planning Efforts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06250" y="4819830"/>
            <a:ext cx="778178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Light Bold"/>
              </a:rPr>
              <a:t>Capital Investment in Infrastructure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406250" y="7209026"/>
            <a:ext cx="7781786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0">
                <a:solidFill>
                  <a:srgbClr val="4D4A46"/>
                </a:solidFill>
                <a:latin typeface="Open Sans Light Bold"/>
              </a:rPr>
              <a:t>Technical Assistance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65230" y="3600005"/>
            <a:ext cx="802020" cy="80202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65230" y="4742490"/>
            <a:ext cx="802020" cy="80202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65230" y="5886286"/>
            <a:ext cx="802020" cy="80202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65230" y="7133906"/>
            <a:ext cx="802020" cy="80202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082069" y="1265159"/>
            <a:ext cx="9805463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Themes to consider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99353" y="3686690"/>
            <a:ext cx="778178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0">
                <a:solidFill>
                  <a:srgbClr val="4D4A46"/>
                </a:solidFill>
                <a:latin typeface="Open Sans Light"/>
              </a:rPr>
              <a:t>Social and Economic Justice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99353" y="4829175"/>
            <a:ext cx="778178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0">
                <a:solidFill>
                  <a:srgbClr val="4D4A46"/>
                </a:solidFill>
                <a:latin typeface="Open Sans Light"/>
              </a:rPr>
              <a:t>Climate Change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99353" y="5972971"/>
            <a:ext cx="778178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0">
                <a:solidFill>
                  <a:srgbClr val="4D4A46"/>
                </a:solidFill>
                <a:latin typeface="Open Sans Light"/>
              </a:rPr>
              <a:t>Economic Resilience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99353" y="7258691"/>
            <a:ext cx="10053658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400">
                <a:solidFill>
                  <a:srgbClr val="4D4A46"/>
                </a:solidFill>
                <a:latin typeface="Open Sans Light"/>
              </a:rPr>
              <a:t>Global and Local Pandemic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-408208" y="-473487"/>
            <a:ext cx="1855239" cy="11233974"/>
          </a:xfrm>
          <a:prstGeom prst="rect">
            <a:avLst/>
          </a:prstGeom>
          <a:solidFill>
            <a:srgbClr val="E4D4C5">
              <a:alpha val="49804"/>
            </a:srgbClr>
          </a:solidFill>
        </p:spPr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>
  <p:cSld>
    <p:bg>
      <p:bgPr>
        <a:solidFill>
          <a:srgbClr val="F5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781502" y="9646702"/>
            <a:ext cx="174796" cy="174796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6F69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781502" y="448078"/>
            <a:ext cx="174796" cy="174796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6F6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64301" y="9646702"/>
            <a:ext cx="174796" cy="174796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6F6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64301" y="448078"/>
            <a:ext cx="174796" cy="174796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6F69"/>
            </a:solidFill>
          </p:spPr>
        </p:sp>
      </p:grpSp>
      <p:sp>
        <p:nvSpPr>
          <p:cNvPr name="AutoShape 10" id="10"/>
          <p:cNvSpPr/>
          <p:nvPr/>
        </p:nvSpPr>
        <p:spPr>
          <a:xfrm rot="5400000">
            <a:off x="7023893" y="5039932"/>
            <a:ext cx="3701693" cy="9525"/>
          </a:xfrm>
          <a:prstGeom prst="rect">
            <a:avLst/>
          </a:prstGeom>
          <a:solidFill>
            <a:srgbClr val="6F6F69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1028700" y="971550"/>
            <a:ext cx="12689091" cy="505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6F6F69"/>
                </a:solidFill>
                <a:latin typeface="Poppins Bold Bold"/>
              </a:rPr>
              <a:t>INITIATIVE :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992235"/>
            <a:ext cx="3526780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F6F69"/>
                </a:solidFill>
                <a:latin typeface="Montserrat"/>
              </a:rPr>
              <a:t>Subcommittee Name: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80333" y="2992235"/>
            <a:ext cx="2948136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F6F69"/>
                </a:solidFill>
                <a:latin typeface="Montserrat"/>
              </a:rPr>
              <a:t>Potential partners: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480333" y="4137258"/>
            <a:ext cx="210145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F6F69"/>
                </a:solidFill>
                <a:latin typeface="Montserrat"/>
              </a:rPr>
              <a:t>Deliverables: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80333" y="5381244"/>
            <a:ext cx="144110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6F6F69"/>
                </a:solidFill>
                <a:latin typeface="Montserrat"/>
              </a:rPr>
              <a:t>Timeline: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80333" y="6429817"/>
            <a:ext cx="3334494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6F6F69"/>
                </a:solidFill>
                <a:latin typeface="Montserrat"/>
              </a:rPr>
              <a:t>Measures of Success: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5006594"/>
            <a:ext cx="2265164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F6F69"/>
                </a:solidFill>
                <a:latin typeface="Montserrat"/>
              </a:rPr>
              <a:t>Project Name: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242492"/>
            <a:ext cx="784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6F6F69"/>
                </a:solidFill>
                <a:latin typeface="Montserrat"/>
              </a:rPr>
              <a:t>Goal: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45967" y="3863034"/>
            <a:ext cx="7797987" cy="1983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Questions and Assignment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7389"/>
          <a:stretch>
            <a:fillRect/>
          </a:stretch>
        </p:blipFill>
        <p:spPr>
          <a:xfrm flipH="false" flipV="false" rot="0">
            <a:off x="2876527" y="1683030"/>
            <a:ext cx="12534947" cy="661696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813137" y="570915"/>
            <a:ext cx="10661726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Website Preview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064796" y="8943975"/>
            <a:ext cx="6158409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 spc="30">
                <a:solidFill>
                  <a:srgbClr val="000000"/>
                </a:solidFill>
                <a:latin typeface="Open Sans Light"/>
              </a:rPr>
              <a:t>https://ceds-sendd.hub.arcgis.com/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45967" y="4354871"/>
            <a:ext cx="7797987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Thank you!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E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895538" y="4615550"/>
            <a:ext cx="5848477" cy="5848477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732836">
            <a:off x="13731112" y="1023938"/>
            <a:ext cx="6079387" cy="9525"/>
          </a:xfrm>
          <a:prstGeom prst="rect">
            <a:avLst/>
          </a:prstGeom>
          <a:solidFill>
            <a:srgbClr val="333230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499606" y="7970460"/>
            <a:ext cx="6128673" cy="612867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131242" y="1019175"/>
            <a:ext cx="8270459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Committee Expectations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53106" y="3893048"/>
            <a:ext cx="778178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Draft a vision statement and tagline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53106" y="6222147"/>
            <a:ext cx="778178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Identify regional priorities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53106" y="7427535"/>
            <a:ext cx="778178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Draft an action plan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53106" y="5110765"/>
            <a:ext cx="778178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4D4A46"/>
                </a:solidFill>
                <a:latin typeface="Open Sans Light"/>
              </a:rPr>
              <a:t>Engage actively in focus group sessions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E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10822" y="115585"/>
            <a:ext cx="18581073" cy="1608849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075534" y="1985430"/>
            <a:ext cx="338139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114">
                <a:solidFill>
                  <a:srgbClr val="FFFFFF"/>
                </a:solidFill>
                <a:latin typeface="Montserrat Extra-Bold Bold"/>
              </a:rPr>
              <a:t>Vision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075534" y="4363182"/>
            <a:ext cx="338139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114">
                <a:solidFill>
                  <a:srgbClr val="FFFFFF"/>
                </a:solidFill>
                <a:latin typeface="Montserrat Extra-Bold Bold"/>
              </a:rPr>
              <a:t>Goals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75534" y="6806983"/>
            <a:ext cx="338139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114">
                <a:solidFill>
                  <a:srgbClr val="FFFFFF"/>
                </a:solidFill>
                <a:latin typeface="Montserrat Extra-Bold Bold"/>
              </a:rPr>
              <a:t>Priorities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75534" y="9088135"/>
            <a:ext cx="338139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114">
                <a:solidFill>
                  <a:srgbClr val="FFFFFF"/>
                </a:solidFill>
                <a:latin typeface="Montserrat Extra-Bold Bold"/>
              </a:rPr>
              <a:t>Action Plan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64934" y="3439257"/>
            <a:ext cx="7479066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Proposed Plan Structure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57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388295">
            <a:off x="5077679" y="-4748708"/>
            <a:ext cx="13236596" cy="1323659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96702" y="5527202"/>
            <a:ext cx="11878379" cy="356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76"/>
              </a:lnSpc>
            </a:pPr>
            <a:r>
              <a:rPr lang="en-US" sz="11730">
                <a:solidFill>
                  <a:srgbClr val="FFFFFF"/>
                </a:solidFill>
                <a:latin typeface="Montserrat Extra-Light Bold"/>
              </a:rPr>
              <a:t>Some Regional Challenges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022236" y="1986406"/>
            <a:ext cx="9758593" cy="750597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9077491"/>
            <a:ext cx="2343226" cy="495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6F6F69"/>
                </a:solidFill>
                <a:latin typeface="Open Sans Light"/>
              </a:rPr>
              <a:t>Housing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198168" y="1177404"/>
            <a:ext cx="12383840" cy="495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6F6F69"/>
                </a:solidFill>
                <a:latin typeface="Open Sans Light"/>
              </a:rPr>
              <a:t>Climate Change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98168" y="2224004"/>
            <a:ext cx="5237866" cy="495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6F6F69"/>
                </a:solidFill>
                <a:latin typeface="Open Sans Light"/>
              </a:rPr>
              <a:t>Flood Hazard Areas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187357" y="9691438"/>
            <a:ext cx="10785955" cy="32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spc="98">
                <a:solidFill>
                  <a:srgbClr val="6F6F69"/>
                </a:solidFill>
                <a:latin typeface="Open Sans Light Bold"/>
              </a:rPr>
              <a:t>Map shows FEMA Special Flood Hazard Areas (SFHA)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430730" y="2876469"/>
            <a:ext cx="4172111" cy="955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45"/>
              </a:lnSpc>
            </a:pPr>
            <a:r>
              <a:rPr lang="en-US" sz="1899" spc="224">
                <a:solidFill>
                  <a:srgbClr val="6F6F69"/>
                </a:solidFill>
                <a:latin typeface="Open Sans Light Bold"/>
              </a:rPr>
              <a:t>Over 25% of the region is in the FEMA Special Flood Hazard Area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103380"/>
            <a:ext cx="7533384" cy="1020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6F6F69"/>
                </a:solidFill>
                <a:latin typeface="Open Sans Light"/>
              </a:rPr>
              <a:t>Continued Population Pressures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2868" y="3377945"/>
            <a:ext cx="5643393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195">
                <a:solidFill>
                  <a:srgbClr val="4D4A46"/>
                </a:solidFill>
                <a:latin typeface="Montserrat Extra-Bold Bold"/>
              </a:rPr>
              <a:t>Common Regional Challenges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356265"/>
            <a:ext cx="2566856" cy="495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spc="599">
                <a:solidFill>
                  <a:srgbClr val="6F6F69"/>
                </a:solidFill>
                <a:latin typeface="Open Sans Light"/>
              </a:rPr>
              <a:t>Workforce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388295">
            <a:off x="5077679" y="-4748708"/>
            <a:ext cx="13236596" cy="1323659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96702" y="4084579"/>
            <a:ext cx="11878379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36"/>
              </a:lnSpc>
            </a:pPr>
            <a:r>
              <a:rPr lang="en-US" sz="10030">
                <a:solidFill>
                  <a:srgbClr val="FFFFFF"/>
                </a:solidFill>
                <a:latin typeface="Montserrat Classic"/>
              </a:rPr>
              <a:t>CEDS Strategic Direction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737900" y="7823871"/>
            <a:ext cx="4435903" cy="0"/>
          </a:xfrm>
          <a:prstGeom prst="line">
            <a:avLst/>
          </a:prstGeom>
          <a:ln cap="rnd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737900" y="8286142"/>
            <a:ext cx="13216103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spc="40">
                <a:solidFill>
                  <a:srgbClr val="FFFFFF"/>
                </a:solidFill>
                <a:latin typeface="Open Sans Light"/>
              </a:rPr>
              <a:t>Vision and Goals - Where do we want to be in 2040?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DAEhXaxoO-Q</dc:identifier>
  <dcterms:modified xsi:type="dcterms:W3CDTF">2011-08-01T06:04:30Z</dcterms:modified>
  <cp:revision>1</cp:revision>
  <dc:title>Copy of CEDS SWOT</dc:title>
</cp:coreProperties>
</file>